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9"/>
  </p:notesMasterIdLst>
  <p:sldIdLst>
    <p:sldId id="270" r:id="rId2"/>
    <p:sldId id="275" r:id="rId3"/>
    <p:sldId id="276" r:id="rId4"/>
    <p:sldId id="274" r:id="rId5"/>
    <p:sldId id="273" r:id="rId6"/>
    <p:sldId id="271" r:id="rId7"/>
    <p:sldId id="272" r:id="rId8"/>
  </p:sldIdLst>
  <p:sldSz cx="7559675" cy="10691813"/>
  <p:notesSz cx="6735763" cy="98663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B03A"/>
    <a:srgbClr val="F6AF9D"/>
    <a:srgbClr val="BEE6FA"/>
    <a:srgbClr val="1F1F70"/>
    <a:srgbClr val="852F3B"/>
    <a:srgbClr val="C91730"/>
    <a:srgbClr val="531D25"/>
    <a:srgbClr val="C16C5B"/>
    <a:srgbClr val="D1A44B"/>
    <a:srgbClr val="F6DD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0" autoAdjust="0"/>
    <p:restoredTop sz="94660"/>
  </p:normalViewPr>
  <p:slideViewPr>
    <p:cSldViewPr snapToGrid="0">
      <p:cViewPr>
        <p:scale>
          <a:sx n="50" d="100"/>
          <a:sy n="50" d="100"/>
        </p:scale>
        <p:origin x="1134" y="7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08C4C7-E9E6-4102-8A4A-6BD7391F5B50}" type="datetimeFigureOut">
              <a:rPr kumimoji="1" lang="ja-JP" altLang="en-US" smtClean="0"/>
              <a:t>2020/9/26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190750" y="1233488"/>
            <a:ext cx="235426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A390FC-E404-4633-9CB0-55898A93B0C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9376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図プレースホルダー 1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6349"/>
            <a:ext cx="5120108" cy="3849108"/>
          </a:xfrm>
          <a:custGeom>
            <a:avLst/>
            <a:gdLst>
              <a:gd name="connsiteX0" fmla="*/ 0 w 5120108"/>
              <a:gd name="connsiteY0" fmla="*/ 0 h 3849108"/>
              <a:gd name="connsiteX1" fmla="*/ 5120108 w 5120108"/>
              <a:gd name="connsiteY1" fmla="*/ 0 h 3849108"/>
              <a:gd name="connsiteX2" fmla="*/ 5120108 w 5120108"/>
              <a:gd name="connsiteY2" fmla="*/ 3849108 h 3849108"/>
              <a:gd name="connsiteX3" fmla="*/ 0 w 5120108"/>
              <a:gd name="connsiteY3" fmla="*/ 3849108 h 3849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0108" h="3849108">
                <a:moveTo>
                  <a:pt x="0" y="0"/>
                </a:moveTo>
                <a:lnTo>
                  <a:pt x="5120108" y="0"/>
                </a:lnTo>
                <a:lnTo>
                  <a:pt x="5120108" y="3849108"/>
                </a:lnTo>
                <a:lnTo>
                  <a:pt x="0" y="3849108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ctr"/>
          </a:blipFill>
        </p:spPr>
        <p:txBody>
          <a:bodyPr wrap="square" tIns="1476000">
            <a:noAutofit/>
          </a:bodyPr>
          <a:lstStyle>
            <a:lvl1pPr marL="0" indent="0" algn="ctr">
              <a:buNone/>
              <a:defRPr sz="14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kumimoji="1" lang="ja-JP" altLang="en-US" dirty="0"/>
              <a:t>写真を追加する</a:t>
            </a:r>
          </a:p>
        </p:txBody>
      </p:sp>
      <p:sp>
        <p:nvSpPr>
          <p:cNvPr id="16" name="図プレースホルダー 15"/>
          <p:cNvSpPr>
            <a:spLocks noGrp="1"/>
          </p:cNvSpPr>
          <p:nvPr>
            <p:ph type="pic" sz="quarter" idx="11" hasCustomPrompt="1"/>
          </p:nvPr>
        </p:nvSpPr>
        <p:spPr>
          <a:xfrm>
            <a:off x="241300" y="7146847"/>
            <a:ext cx="2251075" cy="1692275"/>
          </a:xfrm>
          <a:custGeom>
            <a:avLst/>
            <a:gdLst>
              <a:gd name="connsiteX0" fmla="*/ 0 w 2251075"/>
              <a:gd name="connsiteY0" fmla="*/ 0 h 1692275"/>
              <a:gd name="connsiteX1" fmla="*/ 2251075 w 2251075"/>
              <a:gd name="connsiteY1" fmla="*/ 0 h 1692275"/>
              <a:gd name="connsiteX2" fmla="*/ 2251075 w 2251075"/>
              <a:gd name="connsiteY2" fmla="*/ 1692275 h 1692275"/>
              <a:gd name="connsiteX3" fmla="*/ 0 w 2251075"/>
              <a:gd name="connsiteY3" fmla="*/ 1692275 h 169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1075" h="1692275">
                <a:moveTo>
                  <a:pt x="0" y="0"/>
                </a:moveTo>
                <a:lnTo>
                  <a:pt x="2251075" y="0"/>
                </a:lnTo>
                <a:lnTo>
                  <a:pt x="2251075" y="1692275"/>
                </a:lnTo>
                <a:lnTo>
                  <a:pt x="0" y="1692275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ctr"/>
          </a:blipFill>
        </p:spPr>
        <p:txBody>
          <a:bodyPr wrap="square" tIns="396000">
            <a:noAutofit/>
          </a:bodyPr>
          <a:lstStyle>
            <a:lvl1pPr marL="0" indent="0" algn="ctr">
              <a:buNone/>
              <a:defRPr sz="14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kumimoji="1" lang="ja-JP" altLang="en-US" dirty="0"/>
              <a:t>写真を追加する</a:t>
            </a:r>
          </a:p>
        </p:txBody>
      </p:sp>
      <p:sp>
        <p:nvSpPr>
          <p:cNvPr id="18" name="図プレースホルダー 17"/>
          <p:cNvSpPr>
            <a:spLocks noGrp="1"/>
          </p:cNvSpPr>
          <p:nvPr>
            <p:ph type="pic" sz="quarter" idx="12" hasCustomPrompt="1"/>
          </p:nvPr>
        </p:nvSpPr>
        <p:spPr>
          <a:xfrm>
            <a:off x="2654300" y="7146847"/>
            <a:ext cx="2251075" cy="1692275"/>
          </a:xfrm>
          <a:custGeom>
            <a:avLst/>
            <a:gdLst>
              <a:gd name="connsiteX0" fmla="*/ 0 w 2251075"/>
              <a:gd name="connsiteY0" fmla="*/ 0 h 1692275"/>
              <a:gd name="connsiteX1" fmla="*/ 2251075 w 2251075"/>
              <a:gd name="connsiteY1" fmla="*/ 0 h 1692275"/>
              <a:gd name="connsiteX2" fmla="*/ 2251075 w 2251075"/>
              <a:gd name="connsiteY2" fmla="*/ 1692275 h 1692275"/>
              <a:gd name="connsiteX3" fmla="*/ 0 w 2251075"/>
              <a:gd name="connsiteY3" fmla="*/ 1692275 h 169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1075" h="1692275">
                <a:moveTo>
                  <a:pt x="0" y="0"/>
                </a:moveTo>
                <a:lnTo>
                  <a:pt x="2251075" y="0"/>
                </a:lnTo>
                <a:lnTo>
                  <a:pt x="2251075" y="1692275"/>
                </a:lnTo>
                <a:lnTo>
                  <a:pt x="0" y="1692275"/>
                </a:lnTo>
                <a:close/>
              </a:path>
            </a:pathLst>
          </a:custGeom>
          <a:blipFill dpi="0" rotWithShape="1">
            <a:blip r:embed="rId4"/>
            <a:srcRect/>
            <a:tile tx="0" ty="0" sx="100000" sy="100000" flip="none" algn="tl"/>
          </a:blipFill>
        </p:spPr>
        <p:txBody>
          <a:bodyPr wrap="square" tIns="396000">
            <a:noAutofit/>
          </a:bodyPr>
          <a:lstStyle>
            <a:lvl1pPr marL="0" indent="0" algn="ctr">
              <a:buNone/>
              <a:defRPr sz="14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kumimoji="1" lang="ja-JP" altLang="en-US" dirty="0"/>
              <a:t>写真を追加する</a:t>
            </a:r>
          </a:p>
        </p:txBody>
      </p:sp>
      <p:sp>
        <p:nvSpPr>
          <p:cNvPr id="19" name="図プレースホルダー 18"/>
          <p:cNvSpPr>
            <a:spLocks noGrp="1"/>
          </p:cNvSpPr>
          <p:nvPr>
            <p:ph type="pic" sz="quarter" idx="13" hasCustomPrompt="1"/>
          </p:nvPr>
        </p:nvSpPr>
        <p:spPr>
          <a:xfrm>
            <a:off x="5067300" y="7146847"/>
            <a:ext cx="2251075" cy="1692275"/>
          </a:xfrm>
          <a:custGeom>
            <a:avLst/>
            <a:gdLst>
              <a:gd name="connsiteX0" fmla="*/ 0 w 2251075"/>
              <a:gd name="connsiteY0" fmla="*/ 0 h 1692275"/>
              <a:gd name="connsiteX1" fmla="*/ 2251075 w 2251075"/>
              <a:gd name="connsiteY1" fmla="*/ 0 h 1692275"/>
              <a:gd name="connsiteX2" fmla="*/ 2251075 w 2251075"/>
              <a:gd name="connsiteY2" fmla="*/ 1692275 h 1692275"/>
              <a:gd name="connsiteX3" fmla="*/ 0 w 2251075"/>
              <a:gd name="connsiteY3" fmla="*/ 1692275 h 169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1075" h="1692275">
                <a:moveTo>
                  <a:pt x="0" y="0"/>
                </a:moveTo>
                <a:lnTo>
                  <a:pt x="2251075" y="0"/>
                </a:lnTo>
                <a:lnTo>
                  <a:pt x="2251075" y="1692275"/>
                </a:lnTo>
                <a:lnTo>
                  <a:pt x="0" y="1692275"/>
                </a:lnTo>
                <a:close/>
              </a:path>
            </a:pathLst>
          </a:custGeom>
          <a:blipFill dpi="0" rotWithShape="1">
            <a:blip r:embed="rId5"/>
            <a:srcRect/>
            <a:tile tx="0" ty="0" sx="100000" sy="100000" flip="none" algn="tl"/>
          </a:blipFill>
        </p:spPr>
        <p:txBody>
          <a:bodyPr wrap="square" tIns="396000">
            <a:noAutofit/>
          </a:bodyPr>
          <a:lstStyle>
            <a:lvl1pPr marL="0" indent="0" algn="ctr">
              <a:buNone/>
              <a:defRPr sz="14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kumimoji="1" lang="ja-JP" altLang="en-US" dirty="0"/>
              <a:t>写真を追加する</a:t>
            </a:r>
          </a:p>
        </p:txBody>
      </p:sp>
    </p:spTree>
    <p:extLst>
      <p:ext uri="{BB962C8B-B14F-4D97-AF65-F5344CB8AC3E}">
        <p14:creationId xmlns:p14="http://schemas.microsoft.com/office/powerpoint/2010/main" val="1018117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図プレースホルダー 12"/>
          <p:cNvSpPr>
            <a:spLocks noGrp="1"/>
          </p:cNvSpPr>
          <p:nvPr>
            <p:ph type="pic" sz="quarter" idx="10" hasCustomPrompt="1"/>
          </p:nvPr>
        </p:nvSpPr>
        <p:spPr>
          <a:xfrm>
            <a:off x="3079751" y="1392073"/>
            <a:ext cx="4479925" cy="3784027"/>
          </a:xfrm>
          <a:custGeom>
            <a:avLst/>
            <a:gdLst>
              <a:gd name="connsiteX0" fmla="*/ 0 w 4479925"/>
              <a:gd name="connsiteY0" fmla="*/ 0 h 3784027"/>
              <a:gd name="connsiteX1" fmla="*/ 4479925 w 4479925"/>
              <a:gd name="connsiteY1" fmla="*/ 0 h 3784027"/>
              <a:gd name="connsiteX2" fmla="*/ 4479925 w 4479925"/>
              <a:gd name="connsiteY2" fmla="*/ 3784027 h 3784027"/>
              <a:gd name="connsiteX3" fmla="*/ 0 w 4479925"/>
              <a:gd name="connsiteY3" fmla="*/ 3784027 h 3784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9925" h="3784027">
                <a:moveTo>
                  <a:pt x="0" y="0"/>
                </a:moveTo>
                <a:lnTo>
                  <a:pt x="4479925" y="0"/>
                </a:lnTo>
                <a:lnTo>
                  <a:pt x="4479925" y="3784027"/>
                </a:lnTo>
                <a:lnTo>
                  <a:pt x="0" y="3784027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ctr"/>
          </a:blipFill>
        </p:spPr>
        <p:txBody>
          <a:bodyPr wrap="square" tIns="1296000">
            <a:noAutofit/>
          </a:bodyPr>
          <a:lstStyle>
            <a:lvl1pPr marL="0" indent="0" algn="ctr">
              <a:buNone/>
              <a:defRPr sz="16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kumimoji="1" lang="ja-JP" altLang="en-US" dirty="0"/>
              <a:t>写真を追加する</a:t>
            </a:r>
          </a:p>
        </p:txBody>
      </p:sp>
      <p:sp>
        <p:nvSpPr>
          <p:cNvPr id="16" name="図プレースホルダー 15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392073"/>
            <a:ext cx="3079750" cy="1892828"/>
          </a:xfrm>
          <a:custGeom>
            <a:avLst/>
            <a:gdLst>
              <a:gd name="connsiteX0" fmla="*/ 0 w 3079750"/>
              <a:gd name="connsiteY0" fmla="*/ 0 h 1892828"/>
              <a:gd name="connsiteX1" fmla="*/ 3079750 w 3079750"/>
              <a:gd name="connsiteY1" fmla="*/ 0 h 1892828"/>
              <a:gd name="connsiteX2" fmla="*/ 3079750 w 3079750"/>
              <a:gd name="connsiteY2" fmla="*/ 1892828 h 1892828"/>
              <a:gd name="connsiteX3" fmla="*/ 0 w 3079750"/>
              <a:gd name="connsiteY3" fmla="*/ 1892828 h 1892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79750" h="1892828">
                <a:moveTo>
                  <a:pt x="0" y="0"/>
                </a:moveTo>
                <a:lnTo>
                  <a:pt x="3079750" y="0"/>
                </a:lnTo>
                <a:lnTo>
                  <a:pt x="3079750" y="1892828"/>
                </a:lnTo>
                <a:lnTo>
                  <a:pt x="0" y="1892828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ctr"/>
          </a:blipFill>
        </p:spPr>
        <p:txBody>
          <a:bodyPr wrap="square" tIns="540000">
            <a:noAutofit/>
          </a:bodyPr>
          <a:lstStyle>
            <a:lvl1pPr marL="0" indent="0" algn="ctr">
              <a:buNone/>
              <a:defRPr sz="14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kumimoji="1" lang="ja-JP" altLang="en-US" dirty="0"/>
              <a:t>写真を追加する</a:t>
            </a:r>
          </a:p>
        </p:txBody>
      </p:sp>
      <p:sp>
        <p:nvSpPr>
          <p:cNvPr id="17" name="図プレースホルダー 16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3282458"/>
            <a:ext cx="3079750" cy="1892828"/>
          </a:xfrm>
          <a:custGeom>
            <a:avLst/>
            <a:gdLst>
              <a:gd name="connsiteX0" fmla="*/ 0 w 3079750"/>
              <a:gd name="connsiteY0" fmla="*/ 0 h 1892828"/>
              <a:gd name="connsiteX1" fmla="*/ 3079750 w 3079750"/>
              <a:gd name="connsiteY1" fmla="*/ 0 h 1892828"/>
              <a:gd name="connsiteX2" fmla="*/ 3079750 w 3079750"/>
              <a:gd name="connsiteY2" fmla="*/ 1892828 h 1892828"/>
              <a:gd name="connsiteX3" fmla="*/ 0 w 3079750"/>
              <a:gd name="connsiteY3" fmla="*/ 1892828 h 1892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79750" h="1892828">
                <a:moveTo>
                  <a:pt x="0" y="0"/>
                </a:moveTo>
                <a:lnTo>
                  <a:pt x="3079750" y="0"/>
                </a:lnTo>
                <a:lnTo>
                  <a:pt x="3079750" y="1892828"/>
                </a:lnTo>
                <a:lnTo>
                  <a:pt x="0" y="1892828"/>
                </a:lnTo>
                <a:close/>
              </a:path>
            </a:pathLst>
          </a:custGeom>
          <a:blipFill dpi="0" rotWithShape="1">
            <a:blip r:embed="rId4"/>
            <a:srcRect/>
            <a:tile tx="0" ty="0" sx="100000" sy="100000" flip="none" algn="ctr"/>
          </a:blipFill>
        </p:spPr>
        <p:txBody>
          <a:bodyPr wrap="square" tIns="540000">
            <a:noAutofit/>
          </a:bodyPr>
          <a:lstStyle>
            <a:lvl1pPr marL="0" indent="0" algn="ctr">
              <a:buNone/>
              <a:defRPr sz="14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kumimoji="1" lang="ja-JP" altLang="en-US" dirty="0"/>
              <a:t>写真を追加する</a:t>
            </a:r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3" hasCustomPrompt="1"/>
          </p:nvPr>
        </p:nvSpPr>
        <p:spPr>
          <a:xfrm>
            <a:off x="4505326" y="9112530"/>
            <a:ext cx="3054350" cy="1579284"/>
          </a:xfrm>
          <a:custGeom>
            <a:avLst/>
            <a:gdLst>
              <a:gd name="connsiteX0" fmla="*/ 0 w 3054350"/>
              <a:gd name="connsiteY0" fmla="*/ 0 h 1579284"/>
              <a:gd name="connsiteX1" fmla="*/ 3054350 w 3054350"/>
              <a:gd name="connsiteY1" fmla="*/ 0 h 1579284"/>
              <a:gd name="connsiteX2" fmla="*/ 3054350 w 3054350"/>
              <a:gd name="connsiteY2" fmla="*/ 1579284 h 1579284"/>
              <a:gd name="connsiteX3" fmla="*/ 0 w 3054350"/>
              <a:gd name="connsiteY3" fmla="*/ 1579284 h 1579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4350" h="1579284">
                <a:moveTo>
                  <a:pt x="0" y="0"/>
                </a:moveTo>
                <a:lnTo>
                  <a:pt x="3054350" y="0"/>
                </a:lnTo>
                <a:lnTo>
                  <a:pt x="3054350" y="1579284"/>
                </a:lnTo>
                <a:lnTo>
                  <a:pt x="0" y="1579284"/>
                </a:lnTo>
                <a:close/>
              </a:path>
            </a:pathLst>
          </a:custGeom>
          <a:blipFill dpi="0" rotWithShape="1">
            <a:blip r:embed="rId5"/>
            <a:srcRect/>
            <a:tile tx="0" ty="0" sx="100000" sy="100000" flip="none" algn="tl"/>
          </a:blipFill>
        </p:spPr>
        <p:txBody>
          <a:bodyPr wrap="square" tIns="324000">
            <a:noAutofit/>
          </a:bodyPr>
          <a:lstStyle>
            <a:lvl1pPr marL="0" indent="0" algn="ctr">
              <a:buNone/>
              <a:defRPr sz="14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kumimoji="1" lang="ja-JP" altLang="en-US" dirty="0"/>
              <a:t>写真を追加する</a:t>
            </a:r>
          </a:p>
        </p:txBody>
      </p:sp>
    </p:spTree>
    <p:extLst>
      <p:ext uri="{BB962C8B-B14F-4D97-AF65-F5344CB8AC3E}">
        <p14:creationId xmlns:p14="http://schemas.microsoft.com/office/powerpoint/2010/main" val="3821738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図プレースホルダー 11"/>
          <p:cNvSpPr>
            <a:spLocks noGrp="1"/>
          </p:cNvSpPr>
          <p:nvPr>
            <p:ph type="pic" sz="quarter" idx="10" hasCustomPrompt="1"/>
          </p:nvPr>
        </p:nvSpPr>
        <p:spPr>
          <a:xfrm>
            <a:off x="3422651" y="1588"/>
            <a:ext cx="4137025" cy="4279900"/>
          </a:xfrm>
          <a:custGeom>
            <a:avLst/>
            <a:gdLst>
              <a:gd name="connsiteX0" fmla="*/ 739775 w 4137025"/>
              <a:gd name="connsiteY0" fmla="*/ 0 h 4279900"/>
              <a:gd name="connsiteX1" fmla="*/ 4137025 w 4137025"/>
              <a:gd name="connsiteY1" fmla="*/ 0 h 4279900"/>
              <a:gd name="connsiteX2" fmla="*/ 4137025 w 4137025"/>
              <a:gd name="connsiteY2" fmla="*/ 3676650 h 4279900"/>
              <a:gd name="connsiteX3" fmla="*/ 4054475 w 4137025"/>
              <a:gd name="connsiteY3" fmla="*/ 3743325 h 4279900"/>
              <a:gd name="connsiteX4" fmla="*/ 3968750 w 4137025"/>
              <a:gd name="connsiteY4" fmla="*/ 3810000 h 4279900"/>
              <a:gd name="connsiteX5" fmla="*/ 3879850 w 4137025"/>
              <a:gd name="connsiteY5" fmla="*/ 3870325 h 4279900"/>
              <a:gd name="connsiteX6" fmla="*/ 3784600 w 4137025"/>
              <a:gd name="connsiteY6" fmla="*/ 3930650 h 4279900"/>
              <a:gd name="connsiteX7" fmla="*/ 3692525 w 4137025"/>
              <a:gd name="connsiteY7" fmla="*/ 3984625 h 4279900"/>
              <a:gd name="connsiteX8" fmla="*/ 3594100 w 4137025"/>
              <a:gd name="connsiteY8" fmla="*/ 4032250 h 4279900"/>
              <a:gd name="connsiteX9" fmla="*/ 3492500 w 4137025"/>
              <a:gd name="connsiteY9" fmla="*/ 4079875 h 4279900"/>
              <a:gd name="connsiteX10" fmla="*/ 3390900 w 4137025"/>
              <a:gd name="connsiteY10" fmla="*/ 4121150 h 4279900"/>
              <a:gd name="connsiteX11" fmla="*/ 3286125 w 4137025"/>
              <a:gd name="connsiteY11" fmla="*/ 4156075 h 4279900"/>
              <a:gd name="connsiteX12" fmla="*/ 3181350 w 4137025"/>
              <a:gd name="connsiteY12" fmla="*/ 4187825 h 4279900"/>
              <a:gd name="connsiteX13" fmla="*/ 3073400 w 4137025"/>
              <a:gd name="connsiteY13" fmla="*/ 4216400 h 4279900"/>
              <a:gd name="connsiteX14" fmla="*/ 2962275 w 4137025"/>
              <a:gd name="connsiteY14" fmla="*/ 4238625 h 4279900"/>
              <a:gd name="connsiteX15" fmla="*/ 2851150 w 4137025"/>
              <a:gd name="connsiteY15" fmla="*/ 4257675 h 4279900"/>
              <a:gd name="connsiteX16" fmla="*/ 2736850 w 4137025"/>
              <a:gd name="connsiteY16" fmla="*/ 4270375 h 4279900"/>
              <a:gd name="connsiteX17" fmla="*/ 2622550 w 4137025"/>
              <a:gd name="connsiteY17" fmla="*/ 4279900 h 4279900"/>
              <a:gd name="connsiteX18" fmla="*/ 2505075 w 4137025"/>
              <a:gd name="connsiteY18" fmla="*/ 4279900 h 4279900"/>
              <a:gd name="connsiteX19" fmla="*/ 2378075 w 4137025"/>
              <a:gd name="connsiteY19" fmla="*/ 4276725 h 4279900"/>
              <a:gd name="connsiteX20" fmla="*/ 2251075 w 4137025"/>
              <a:gd name="connsiteY20" fmla="*/ 4267200 h 4279900"/>
              <a:gd name="connsiteX21" fmla="*/ 2124075 w 4137025"/>
              <a:gd name="connsiteY21" fmla="*/ 4251325 h 4279900"/>
              <a:gd name="connsiteX22" fmla="*/ 2000250 w 4137025"/>
              <a:gd name="connsiteY22" fmla="*/ 4229100 h 4279900"/>
              <a:gd name="connsiteX23" fmla="*/ 1879600 w 4137025"/>
              <a:gd name="connsiteY23" fmla="*/ 4203700 h 4279900"/>
              <a:gd name="connsiteX24" fmla="*/ 1762125 w 4137025"/>
              <a:gd name="connsiteY24" fmla="*/ 4168775 h 4279900"/>
              <a:gd name="connsiteX25" fmla="*/ 1644650 w 4137025"/>
              <a:gd name="connsiteY25" fmla="*/ 4130675 h 4279900"/>
              <a:gd name="connsiteX26" fmla="*/ 1530350 w 4137025"/>
              <a:gd name="connsiteY26" fmla="*/ 4083050 h 4279900"/>
              <a:gd name="connsiteX27" fmla="*/ 1419225 w 4137025"/>
              <a:gd name="connsiteY27" fmla="*/ 4035425 h 4279900"/>
              <a:gd name="connsiteX28" fmla="*/ 1311275 w 4137025"/>
              <a:gd name="connsiteY28" fmla="*/ 3978275 h 4279900"/>
              <a:gd name="connsiteX29" fmla="*/ 1206500 w 4137025"/>
              <a:gd name="connsiteY29" fmla="*/ 3917950 h 4279900"/>
              <a:gd name="connsiteX30" fmla="*/ 1104900 w 4137025"/>
              <a:gd name="connsiteY30" fmla="*/ 3854450 h 4279900"/>
              <a:gd name="connsiteX31" fmla="*/ 1006475 w 4137025"/>
              <a:gd name="connsiteY31" fmla="*/ 3784600 h 4279900"/>
              <a:gd name="connsiteX32" fmla="*/ 911225 w 4137025"/>
              <a:gd name="connsiteY32" fmla="*/ 3708400 h 4279900"/>
              <a:gd name="connsiteX33" fmla="*/ 822325 w 4137025"/>
              <a:gd name="connsiteY33" fmla="*/ 3632200 h 4279900"/>
              <a:gd name="connsiteX34" fmla="*/ 733425 w 4137025"/>
              <a:gd name="connsiteY34" fmla="*/ 3546475 h 4279900"/>
              <a:gd name="connsiteX35" fmla="*/ 650875 w 4137025"/>
              <a:gd name="connsiteY35" fmla="*/ 3460750 h 4279900"/>
              <a:gd name="connsiteX36" fmla="*/ 574675 w 4137025"/>
              <a:gd name="connsiteY36" fmla="*/ 3368675 h 4279900"/>
              <a:gd name="connsiteX37" fmla="*/ 498475 w 4137025"/>
              <a:gd name="connsiteY37" fmla="*/ 3276600 h 4279900"/>
              <a:gd name="connsiteX38" fmla="*/ 428625 w 4137025"/>
              <a:gd name="connsiteY38" fmla="*/ 3178175 h 4279900"/>
              <a:gd name="connsiteX39" fmla="*/ 365125 w 4137025"/>
              <a:gd name="connsiteY39" fmla="*/ 3076575 h 4279900"/>
              <a:gd name="connsiteX40" fmla="*/ 304800 w 4137025"/>
              <a:gd name="connsiteY40" fmla="*/ 2971800 h 4279900"/>
              <a:gd name="connsiteX41" fmla="*/ 247650 w 4137025"/>
              <a:gd name="connsiteY41" fmla="*/ 2863850 h 4279900"/>
              <a:gd name="connsiteX42" fmla="*/ 196850 w 4137025"/>
              <a:gd name="connsiteY42" fmla="*/ 2752725 h 4279900"/>
              <a:gd name="connsiteX43" fmla="*/ 152400 w 4137025"/>
              <a:gd name="connsiteY43" fmla="*/ 2638425 h 4279900"/>
              <a:gd name="connsiteX44" fmla="*/ 114300 w 4137025"/>
              <a:gd name="connsiteY44" fmla="*/ 2520950 h 4279900"/>
              <a:gd name="connsiteX45" fmla="*/ 79375 w 4137025"/>
              <a:gd name="connsiteY45" fmla="*/ 2403475 h 4279900"/>
              <a:gd name="connsiteX46" fmla="*/ 50800 w 4137025"/>
              <a:gd name="connsiteY46" fmla="*/ 2282825 h 4279900"/>
              <a:gd name="connsiteX47" fmla="*/ 31750 w 4137025"/>
              <a:gd name="connsiteY47" fmla="*/ 2159000 h 4279900"/>
              <a:gd name="connsiteX48" fmla="*/ 15875 w 4137025"/>
              <a:gd name="connsiteY48" fmla="*/ 2032000 h 4279900"/>
              <a:gd name="connsiteX49" fmla="*/ 3175 w 4137025"/>
              <a:gd name="connsiteY49" fmla="*/ 1905000 h 4279900"/>
              <a:gd name="connsiteX50" fmla="*/ 0 w 4137025"/>
              <a:gd name="connsiteY50" fmla="*/ 1778000 h 4279900"/>
              <a:gd name="connsiteX51" fmla="*/ 3175 w 4137025"/>
              <a:gd name="connsiteY51" fmla="*/ 1647825 h 4279900"/>
              <a:gd name="connsiteX52" fmla="*/ 15875 w 4137025"/>
              <a:gd name="connsiteY52" fmla="*/ 1520825 h 4279900"/>
              <a:gd name="connsiteX53" fmla="*/ 31750 w 4137025"/>
              <a:gd name="connsiteY53" fmla="*/ 1393825 h 4279900"/>
              <a:gd name="connsiteX54" fmla="*/ 53975 w 4137025"/>
              <a:gd name="connsiteY54" fmla="*/ 1270000 h 4279900"/>
              <a:gd name="connsiteX55" fmla="*/ 79375 w 4137025"/>
              <a:gd name="connsiteY55" fmla="*/ 1149350 h 4279900"/>
              <a:gd name="connsiteX56" fmla="*/ 114300 w 4137025"/>
              <a:gd name="connsiteY56" fmla="*/ 1028700 h 4279900"/>
              <a:gd name="connsiteX57" fmla="*/ 155575 w 4137025"/>
              <a:gd name="connsiteY57" fmla="*/ 914400 h 4279900"/>
              <a:gd name="connsiteX58" fmla="*/ 200025 w 4137025"/>
              <a:gd name="connsiteY58" fmla="*/ 800100 h 4279900"/>
              <a:gd name="connsiteX59" fmla="*/ 250825 w 4137025"/>
              <a:gd name="connsiteY59" fmla="*/ 688975 h 4279900"/>
              <a:gd name="connsiteX60" fmla="*/ 304800 w 4137025"/>
              <a:gd name="connsiteY60" fmla="*/ 581025 h 4279900"/>
              <a:gd name="connsiteX61" fmla="*/ 365125 w 4137025"/>
              <a:gd name="connsiteY61" fmla="*/ 473075 h 4279900"/>
              <a:gd name="connsiteX62" fmla="*/ 431800 w 4137025"/>
              <a:gd name="connsiteY62" fmla="*/ 371475 h 4279900"/>
              <a:gd name="connsiteX63" fmla="*/ 501650 w 4137025"/>
              <a:gd name="connsiteY63" fmla="*/ 273050 h 4279900"/>
              <a:gd name="connsiteX64" fmla="*/ 577850 w 4137025"/>
              <a:gd name="connsiteY64" fmla="*/ 180975 h 4279900"/>
              <a:gd name="connsiteX65" fmla="*/ 657225 w 4137025"/>
              <a:gd name="connsiteY65" fmla="*/ 88900 h 427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4137025" h="4279900">
                <a:moveTo>
                  <a:pt x="739775" y="0"/>
                </a:moveTo>
                <a:lnTo>
                  <a:pt x="4137025" y="0"/>
                </a:lnTo>
                <a:lnTo>
                  <a:pt x="4137025" y="3676650"/>
                </a:lnTo>
                <a:lnTo>
                  <a:pt x="4054475" y="3743325"/>
                </a:lnTo>
                <a:lnTo>
                  <a:pt x="3968750" y="3810000"/>
                </a:lnTo>
                <a:lnTo>
                  <a:pt x="3879850" y="3870325"/>
                </a:lnTo>
                <a:lnTo>
                  <a:pt x="3784600" y="3930650"/>
                </a:lnTo>
                <a:lnTo>
                  <a:pt x="3692525" y="3984625"/>
                </a:lnTo>
                <a:lnTo>
                  <a:pt x="3594100" y="4032250"/>
                </a:lnTo>
                <a:lnTo>
                  <a:pt x="3492500" y="4079875"/>
                </a:lnTo>
                <a:lnTo>
                  <a:pt x="3390900" y="4121150"/>
                </a:lnTo>
                <a:lnTo>
                  <a:pt x="3286125" y="4156075"/>
                </a:lnTo>
                <a:lnTo>
                  <a:pt x="3181350" y="4187825"/>
                </a:lnTo>
                <a:lnTo>
                  <a:pt x="3073400" y="4216400"/>
                </a:lnTo>
                <a:lnTo>
                  <a:pt x="2962275" y="4238625"/>
                </a:lnTo>
                <a:lnTo>
                  <a:pt x="2851150" y="4257675"/>
                </a:lnTo>
                <a:lnTo>
                  <a:pt x="2736850" y="4270375"/>
                </a:lnTo>
                <a:lnTo>
                  <a:pt x="2622550" y="4279900"/>
                </a:lnTo>
                <a:lnTo>
                  <a:pt x="2505075" y="4279900"/>
                </a:lnTo>
                <a:lnTo>
                  <a:pt x="2378075" y="4276725"/>
                </a:lnTo>
                <a:lnTo>
                  <a:pt x="2251075" y="4267200"/>
                </a:lnTo>
                <a:lnTo>
                  <a:pt x="2124075" y="4251325"/>
                </a:lnTo>
                <a:lnTo>
                  <a:pt x="2000250" y="4229100"/>
                </a:lnTo>
                <a:lnTo>
                  <a:pt x="1879600" y="4203700"/>
                </a:lnTo>
                <a:lnTo>
                  <a:pt x="1762125" y="4168775"/>
                </a:lnTo>
                <a:lnTo>
                  <a:pt x="1644650" y="4130675"/>
                </a:lnTo>
                <a:lnTo>
                  <a:pt x="1530350" y="4083050"/>
                </a:lnTo>
                <a:lnTo>
                  <a:pt x="1419225" y="4035425"/>
                </a:lnTo>
                <a:lnTo>
                  <a:pt x="1311275" y="3978275"/>
                </a:lnTo>
                <a:lnTo>
                  <a:pt x="1206500" y="3917950"/>
                </a:lnTo>
                <a:lnTo>
                  <a:pt x="1104900" y="3854450"/>
                </a:lnTo>
                <a:lnTo>
                  <a:pt x="1006475" y="3784600"/>
                </a:lnTo>
                <a:lnTo>
                  <a:pt x="911225" y="3708400"/>
                </a:lnTo>
                <a:lnTo>
                  <a:pt x="822325" y="3632200"/>
                </a:lnTo>
                <a:lnTo>
                  <a:pt x="733425" y="3546475"/>
                </a:lnTo>
                <a:lnTo>
                  <a:pt x="650875" y="3460750"/>
                </a:lnTo>
                <a:lnTo>
                  <a:pt x="574675" y="3368675"/>
                </a:lnTo>
                <a:lnTo>
                  <a:pt x="498475" y="3276600"/>
                </a:lnTo>
                <a:lnTo>
                  <a:pt x="428625" y="3178175"/>
                </a:lnTo>
                <a:lnTo>
                  <a:pt x="365125" y="3076575"/>
                </a:lnTo>
                <a:lnTo>
                  <a:pt x="304800" y="2971800"/>
                </a:lnTo>
                <a:lnTo>
                  <a:pt x="247650" y="2863850"/>
                </a:lnTo>
                <a:lnTo>
                  <a:pt x="196850" y="2752725"/>
                </a:lnTo>
                <a:lnTo>
                  <a:pt x="152400" y="2638425"/>
                </a:lnTo>
                <a:lnTo>
                  <a:pt x="114300" y="2520950"/>
                </a:lnTo>
                <a:lnTo>
                  <a:pt x="79375" y="2403475"/>
                </a:lnTo>
                <a:lnTo>
                  <a:pt x="50800" y="2282825"/>
                </a:lnTo>
                <a:lnTo>
                  <a:pt x="31750" y="2159000"/>
                </a:lnTo>
                <a:lnTo>
                  <a:pt x="15875" y="2032000"/>
                </a:lnTo>
                <a:lnTo>
                  <a:pt x="3175" y="1905000"/>
                </a:lnTo>
                <a:lnTo>
                  <a:pt x="0" y="1778000"/>
                </a:lnTo>
                <a:lnTo>
                  <a:pt x="3175" y="1647825"/>
                </a:lnTo>
                <a:lnTo>
                  <a:pt x="15875" y="1520825"/>
                </a:lnTo>
                <a:lnTo>
                  <a:pt x="31750" y="1393825"/>
                </a:lnTo>
                <a:lnTo>
                  <a:pt x="53975" y="1270000"/>
                </a:lnTo>
                <a:lnTo>
                  <a:pt x="79375" y="1149350"/>
                </a:lnTo>
                <a:lnTo>
                  <a:pt x="114300" y="1028700"/>
                </a:lnTo>
                <a:lnTo>
                  <a:pt x="155575" y="914400"/>
                </a:lnTo>
                <a:lnTo>
                  <a:pt x="200025" y="800100"/>
                </a:lnTo>
                <a:lnTo>
                  <a:pt x="250825" y="688975"/>
                </a:lnTo>
                <a:lnTo>
                  <a:pt x="304800" y="581025"/>
                </a:lnTo>
                <a:lnTo>
                  <a:pt x="365125" y="473075"/>
                </a:lnTo>
                <a:lnTo>
                  <a:pt x="431800" y="371475"/>
                </a:lnTo>
                <a:lnTo>
                  <a:pt x="501650" y="273050"/>
                </a:lnTo>
                <a:lnTo>
                  <a:pt x="577850" y="180975"/>
                </a:lnTo>
                <a:lnTo>
                  <a:pt x="657225" y="88900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ctr"/>
          </a:blipFill>
        </p:spPr>
        <p:txBody>
          <a:bodyPr wrap="square" tIns="1656000">
            <a:noAutofit/>
          </a:bodyPr>
          <a:lstStyle>
            <a:lvl1pPr marL="0" indent="0" algn="ctr">
              <a:buNone/>
              <a:defRPr sz="16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kumimoji="1" lang="ja-JP" altLang="en-US" dirty="0"/>
              <a:t>写真を追加する</a:t>
            </a:r>
          </a:p>
        </p:txBody>
      </p:sp>
      <p:sp>
        <p:nvSpPr>
          <p:cNvPr id="15" name="図プレースホルダー 14"/>
          <p:cNvSpPr>
            <a:spLocks noGrp="1"/>
          </p:cNvSpPr>
          <p:nvPr>
            <p:ph type="pic" sz="quarter" idx="11" hasCustomPrompt="1"/>
          </p:nvPr>
        </p:nvSpPr>
        <p:spPr>
          <a:xfrm>
            <a:off x="1588" y="3862089"/>
            <a:ext cx="3778250" cy="2876550"/>
          </a:xfrm>
          <a:custGeom>
            <a:avLst/>
            <a:gdLst>
              <a:gd name="connsiteX0" fmla="*/ 0 w 3778250"/>
              <a:gd name="connsiteY0" fmla="*/ 0 h 2876550"/>
              <a:gd name="connsiteX1" fmla="*/ 3778250 w 3778250"/>
              <a:gd name="connsiteY1" fmla="*/ 0 h 2876550"/>
              <a:gd name="connsiteX2" fmla="*/ 3778250 w 3778250"/>
              <a:gd name="connsiteY2" fmla="*/ 2876550 h 2876550"/>
              <a:gd name="connsiteX3" fmla="*/ 0 w 3778250"/>
              <a:gd name="connsiteY3" fmla="*/ 2876550 h 287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8250" h="2876550">
                <a:moveTo>
                  <a:pt x="0" y="0"/>
                </a:moveTo>
                <a:lnTo>
                  <a:pt x="3778250" y="0"/>
                </a:lnTo>
                <a:lnTo>
                  <a:pt x="3778250" y="2876550"/>
                </a:lnTo>
                <a:lnTo>
                  <a:pt x="0" y="2876550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ctr"/>
          </a:blipFill>
        </p:spPr>
        <p:txBody>
          <a:bodyPr wrap="square" tIns="936000">
            <a:noAutofit/>
          </a:bodyPr>
          <a:lstStyle>
            <a:lvl1pPr marL="0" indent="0" algn="ctr">
              <a:buNone/>
              <a:defRPr sz="16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kumimoji="1" lang="ja-JP" altLang="en-US" dirty="0"/>
              <a:t>写真を追加する</a:t>
            </a:r>
          </a:p>
        </p:txBody>
      </p:sp>
      <p:sp>
        <p:nvSpPr>
          <p:cNvPr id="17" name="図プレースホルダー 16" hidden="1"/>
          <p:cNvSpPr>
            <a:spLocks noGrp="1"/>
          </p:cNvSpPr>
          <p:nvPr>
            <p:ph type="pic" sz="quarter" idx="12" hasCustomPrompt="1"/>
          </p:nvPr>
        </p:nvSpPr>
        <p:spPr>
          <a:xfrm>
            <a:off x="3781425" y="6738639"/>
            <a:ext cx="3778250" cy="2876550"/>
          </a:xfrm>
          <a:custGeom>
            <a:avLst/>
            <a:gdLst>
              <a:gd name="connsiteX0" fmla="*/ 0 w 3778250"/>
              <a:gd name="connsiteY0" fmla="*/ 0 h 2876550"/>
              <a:gd name="connsiteX1" fmla="*/ 3778250 w 3778250"/>
              <a:gd name="connsiteY1" fmla="*/ 0 h 2876550"/>
              <a:gd name="connsiteX2" fmla="*/ 3778250 w 3778250"/>
              <a:gd name="connsiteY2" fmla="*/ 2876550 h 2876550"/>
              <a:gd name="connsiteX3" fmla="*/ 0 w 3778250"/>
              <a:gd name="connsiteY3" fmla="*/ 2876550 h 287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8250" h="2876550">
                <a:moveTo>
                  <a:pt x="0" y="0"/>
                </a:moveTo>
                <a:lnTo>
                  <a:pt x="3778250" y="0"/>
                </a:lnTo>
                <a:lnTo>
                  <a:pt x="3778250" y="2876550"/>
                </a:lnTo>
                <a:lnTo>
                  <a:pt x="0" y="287655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 wrap="square" tIns="936000">
            <a:noAutofit/>
          </a:bodyPr>
          <a:lstStyle>
            <a:lvl1pPr marL="0" indent="0" algn="ctr">
              <a:buNone/>
              <a:defRPr sz="1600">
                <a:solidFill>
                  <a:srgbClr val="E5536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kumimoji="1" lang="ja-JP" altLang="en-US" dirty="0"/>
              <a:t>写真を追加する</a:t>
            </a:r>
          </a:p>
        </p:txBody>
      </p:sp>
      <p:sp>
        <p:nvSpPr>
          <p:cNvPr id="18" name="図プレースホルダー 17"/>
          <p:cNvSpPr>
            <a:spLocks noGrp="1"/>
          </p:cNvSpPr>
          <p:nvPr>
            <p:ph type="pic" sz="quarter" idx="13" hasCustomPrompt="1"/>
          </p:nvPr>
        </p:nvSpPr>
        <p:spPr>
          <a:xfrm>
            <a:off x="3781426" y="6738639"/>
            <a:ext cx="3778250" cy="2876550"/>
          </a:xfrm>
          <a:custGeom>
            <a:avLst/>
            <a:gdLst>
              <a:gd name="connsiteX0" fmla="*/ 0 w 3778250"/>
              <a:gd name="connsiteY0" fmla="*/ 0 h 2876550"/>
              <a:gd name="connsiteX1" fmla="*/ 3778250 w 3778250"/>
              <a:gd name="connsiteY1" fmla="*/ 0 h 2876550"/>
              <a:gd name="connsiteX2" fmla="*/ 3778250 w 3778250"/>
              <a:gd name="connsiteY2" fmla="*/ 2876550 h 2876550"/>
              <a:gd name="connsiteX3" fmla="*/ 0 w 3778250"/>
              <a:gd name="connsiteY3" fmla="*/ 2876550 h 287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8250" h="2876550">
                <a:moveTo>
                  <a:pt x="0" y="0"/>
                </a:moveTo>
                <a:lnTo>
                  <a:pt x="3778250" y="0"/>
                </a:lnTo>
                <a:lnTo>
                  <a:pt x="3778250" y="2876550"/>
                </a:lnTo>
                <a:lnTo>
                  <a:pt x="0" y="2876550"/>
                </a:lnTo>
                <a:close/>
              </a:path>
            </a:pathLst>
          </a:custGeom>
          <a:blipFill dpi="0" rotWithShape="1">
            <a:blip r:embed="rId5"/>
            <a:srcRect/>
            <a:tile tx="0" ty="0" sx="100000" sy="100000" flip="none" algn="ctr"/>
          </a:blipFill>
        </p:spPr>
        <p:txBody>
          <a:bodyPr wrap="square" tIns="936000">
            <a:noAutofit/>
          </a:bodyPr>
          <a:lstStyle>
            <a:lvl1pPr marL="0" indent="0" algn="ctr">
              <a:buNone/>
              <a:defRPr sz="16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kumimoji="1" lang="ja-JP" altLang="en-US" dirty="0"/>
              <a:t>写真を追加する</a:t>
            </a:r>
          </a:p>
        </p:txBody>
      </p:sp>
    </p:spTree>
    <p:extLst>
      <p:ext uri="{BB962C8B-B14F-4D97-AF65-F5344CB8AC3E}">
        <p14:creationId xmlns:p14="http://schemas.microsoft.com/office/powerpoint/2010/main" val="570975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727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39375-5CE0-4570-A7A0-661997AB3A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3101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sldNum="0" hdr="0" ftr="0" dt="0"/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kumimoji="1"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kumimoji="1"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hyperlink" Target="mailto:ckitagawa0628@gmail.com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ckitagawa0628@gmail.com" TargetMode="External"/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hyperlink" Target="mailto:ckitagawa0628@gmail.com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5.jpe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2.wdp"/><Relationship Id="rId7" Type="http://schemas.openxmlformats.org/officeDocument/2006/relationships/hyperlink" Target="mailto:ckitagawa0628@gmail.com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3.wdp"/><Relationship Id="rId7" Type="http://schemas.openxmlformats.org/officeDocument/2006/relationships/hyperlink" Target="mailto:ckitagawa0628@gmail.com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SERVER\mac-share\塚本\アスクルばらしたpng\CAFE\CAFE_1+.png">
            <a:extLst>
              <a:ext uri="{FF2B5EF4-FFF2-40B4-BE49-F238E27FC236}">
                <a16:creationId xmlns:a16="http://schemas.microsoft.com/office/drawing/2014/main" id="{B2BCAE8B-3AC6-4C61-AD0F-8D576F69A4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"/>
                    </a14:imgEffect>
                    <a14:imgEffect>
                      <a14:brightnessContrast bright="23000"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95" r="120" b="4962"/>
          <a:stretch/>
        </p:blipFill>
        <p:spPr bwMode="auto">
          <a:xfrm>
            <a:off x="-179556" y="-1"/>
            <a:ext cx="7796677" cy="10907713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4656AC0-5354-4524-B5BA-0E29543BE48A}"/>
              </a:ext>
            </a:extLst>
          </p:cNvPr>
          <p:cNvSpPr/>
          <p:nvPr/>
        </p:nvSpPr>
        <p:spPr>
          <a:xfrm>
            <a:off x="2148144" y="762030"/>
            <a:ext cx="34792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ja-JP" altLang="en-US" sz="2800" dirty="0">
              <a:solidFill>
                <a:srgbClr val="3A1D00"/>
              </a:solidFill>
              <a:latin typeface="小塚明朝 Pr6N B" pitchFamily="18" charset="-128"/>
              <a:ea typeface="小塚明朝 Pr6N B" pitchFamily="18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40BE298-9B9D-4672-98C1-0D49B704B608}"/>
              </a:ext>
            </a:extLst>
          </p:cNvPr>
          <p:cNvSpPr/>
          <p:nvPr/>
        </p:nvSpPr>
        <p:spPr>
          <a:xfrm>
            <a:off x="186333" y="467709"/>
            <a:ext cx="73319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b="1" dirty="0">
                <a:solidFill>
                  <a:srgbClr val="3A1D00"/>
                </a:solidFill>
                <a:latin typeface="AR楷書体M04" panose="03000609000000000000" pitchFamily="65" charset="-128"/>
                <a:ea typeface="AR楷書体M04" panose="03000609000000000000" pitchFamily="65" charset="-128"/>
              </a:rPr>
              <a:t>ライアー波動浴</a:t>
            </a:r>
            <a:endParaRPr lang="en-US" altLang="ja-JP" sz="3600" b="1" dirty="0">
              <a:solidFill>
                <a:srgbClr val="3A1D00"/>
              </a:solidFill>
              <a:latin typeface="AR楷書体M04" panose="03000609000000000000" pitchFamily="65" charset="-128"/>
              <a:ea typeface="AR楷書体M04" panose="03000609000000000000" pitchFamily="65" charset="-128"/>
            </a:endParaRPr>
          </a:p>
          <a:p>
            <a:r>
              <a:rPr lang="ja-JP" altLang="en-US" sz="2900" b="1" dirty="0">
                <a:solidFill>
                  <a:srgbClr val="3A1D00"/>
                </a:solidFill>
                <a:latin typeface="AR楷書体M04" panose="03000609000000000000" pitchFamily="65" charset="-128"/>
                <a:ea typeface="AR楷書体M04" panose="03000609000000000000" pitchFamily="65" charset="-128"/>
              </a:rPr>
              <a:t>　　</a:t>
            </a:r>
            <a:r>
              <a:rPr lang="ja-JP" altLang="en-US" sz="3600" b="1" dirty="0">
                <a:solidFill>
                  <a:srgbClr val="3A1D00"/>
                </a:solidFill>
                <a:latin typeface="AR楷書体M04" panose="03000609000000000000" pitchFamily="65" charset="-128"/>
                <a:ea typeface="AR楷書体M04" panose="03000609000000000000" pitchFamily="65" charset="-128"/>
              </a:rPr>
              <a:t>リフィーラスで若々しく健康に</a:t>
            </a:r>
            <a:endParaRPr lang="en-US" altLang="ja-JP" sz="3600" b="1" dirty="0">
              <a:solidFill>
                <a:srgbClr val="3A1D00"/>
              </a:solidFill>
              <a:latin typeface="AR楷書体M04" panose="03000609000000000000" pitchFamily="65" charset="-128"/>
              <a:ea typeface="AR楷書体M04" panose="03000609000000000000" pitchFamily="65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6E4E5AE-AF6E-4F73-A6C9-D8D826E81992}"/>
              </a:ext>
            </a:extLst>
          </p:cNvPr>
          <p:cNvSpPr/>
          <p:nvPr/>
        </p:nvSpPr>
        <p:spPr>
          <a:xfrm>
            <a:off x="312261" y="4200834"/>
            <a:ext cx="7056347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●日時：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2020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年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10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月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4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日（日）</a:t>
            </a:r>
            <a:endParaRPr lang="en-US" altLang="ja-JP" sz="1900" dirty="0">
              <a:solidFill>
                <a:srgbClr val="3A1D00"/>
              </a:solidFill>
              <a:latin typeface="+mn-ea"/>
            </a:endParaRPr>
          </a:p>
          <a:p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　 開場：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9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時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30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分</a:t>
            </a:r>
            <a:endParaRPr lang="en-US" altLang="ja-JP" sz="1900" dirty="0">
              <a:solidFill>
                <a:srgbClr val="3A1D00"/>
              </a:solidFill>
              <a:latin typeface="+mn-ea"/>
            </a:endParaRPr>
          </a:p>
          <a:p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　 午前の部：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10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時～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12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時</a:t>
            </a:r>
            <a:endParaRPr lang="en-US" altLang="ja-JP" sz="1900" dirty="0">
              <a:solidFill>
                <a:srgbClr val="3A1D00"/>
              </a:solidFill>
              <a:latin typeface="+mn-ea"/>
            </a:endParaRPr>
          </a:p>
          <a:p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   午後の部：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13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時～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15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時</a:t>
            </a:r>
            <a:endParaRPr lang="en-US" altLang="ja-JP" sz="1900" dirty="0">
              <a:solidFill>
                <a:srgbClr val="3A1D00"/>
              </a:solidFill>
              <a:latin typeface="+mn-ea"/>
            </a:endParaRPr>
          </a:p>
          <a:p>
            <a:endParaRPr lang="en-US" altLang="ja-JP" sz="1900" dirty="0">
              <a:solidFill>
                <a:srgbClr val="3A1D00"/>
              </a:solidFill>
              <a:latin typeface="+mn-ea"/>
            </a:endParaRPr>
          </a:p>
          <a:p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●場所：光うさぎカフェ　東京都墨田区立花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3-2-1</a:t>
            </a:r>
          </a:p>
          <a:p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　　　　 　亀戸線東あずま駅 徒歩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5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分</a:t>
            </a:r>
            <a:endParaRPr lang="en-US" altLang="ja-JP" sz="1900" dirty="0">
              <a:solidFill>
                <a:srgbClr val="3A1D00"/>
              </a:solidFill>
              <a:latin typeface="+mn-ea"/>
            </a:endParaRPr>
          </a:p>
          <a:p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●料金</a:t>
            </a:r>
            <a:endParaRPr lang="en-US" altLang="ja-JP" sz="1900" dirty="0">
              <a:solidFill>
                <a:srgbClr val="3A1D00"/>
              </a:solidFill>
              <a:latin typeface="+mn-ea"/>
            </a:endParaRPr>
          </a:p>
          <a:p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   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ライアー波動浴：￥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5,000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（予約料金）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/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￥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5,500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（当日料金）</a:t>
            </a:r>
            <a:endParaRPr lang="en-US" altLang="ja-JP" sz="1900" dirty="0">
              <a:solidFill>
                <a:srgbClr val="3A1D00"/>
              </a:solidFill>
              <a:latin typeface="+mn-ea"/>
            </a:endParaRPr>
          </a:p>
          <a:p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　 喫茶：お茶とお菓子　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1,000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円（予約料金） 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/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￥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1,500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（当日料金）</a:t>
            </a:r>
            <a:endParaRPr lang="en-US" altLang="ja-JP" sz="1900" dirty="0">
              <a:solidFill>
                <a:srgbClr val="3A1D00"/>
              </a:solidFill>
              <a:latin typeface="+mn-ea"/>
            </a:endParaRPr>
          </a:p>
          <a:p>
            <a:endParaRPr lang="en-US" altLang="ja-JP" sz="1900" dirty="0">
              <a:solidFill>
                <a:srgbClr val="3A1D00"/>
              </a:solidFill>
              <a:latin typeface="+mn-ea"/>
            </a:endParaRPr>
          </a:p>
          <a:p>
            <a:pPr algn="l"/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※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会場での</a:t>
            </a:r>
            <a:r>
              <a:rPr lang="ja-JP" altLang="en-US" sz="1900" b="0" i="0" dirty="0">
                <a:solidFill>
                  <a:srgbClr val="3A1D00"/>
                </a:solidFill>
                <a:effectLst/>
                <a:latin typeface="Arial" panose="020B0604020202020204" pitchFamily="34" charset="0"/>
              </a:rPr>
              <a:t>検温で３７度以上の場合は、参加をご遠慮いただきます。</a:t>
            </a:r>
            <a:endParaRPr lang="en-US" altLang="ja-JP" sz="1900" b="0" i="0" dirty="0">
              <a:solidFill>
                <a:srgbClr val="3A1D00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altLang="ja-JP" sz="1900" dirty="0">
                <a:solidFill>
                  <a:srgbClr val="3A1D00"/>
                </a:solidFill>
                <a:latin typeface="Arial" panose="020B0604020202020204" pitchFamily="34" charset="0"/>
              </a:rPr>
              <a:t>※</a:t>
            </a:r>
            <a:r>
              <a:rPr lang="ja-JP" altLang="en-US" sz="1900" b="0" i="0" dirty="0">
                <a:solidFill>
                  <a:srgbClr val="3A1D00"/>
                </a:solidFill>
                <a:effectLst/>
                <a:latin typeface="Arial" panose="020B0604020202020204" pitchFamily="34" charset="0"/>
              </a:rPr>
              <a:t>会場では、マスクの装着をお願いいたします。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　　</a:t>
            </a:r>
            <a:endParaRPr lang="en-US" altLang="ja-JP" sz="1900" dirty="0">
              <a:solidFill>
                <a:srgbClr val="3A1D00"/>
              </a:solidFill>
              <a:latin typeface="+mn-ea"/>
            </a:endParaRPr>
          </a:p>
          <a:p>
            <a:pPr algn="l"/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　</a:t>
            </a:r>
            <a:endParaRPr lang="en-US" altLang="ja-JP" sz="1900" dirty="0">
              <a:solidFill>
                <a:srgbClr val="3A1D00"/>
              </a:solidFill>
              <a:latin typeface="+mn-ea"/>
            </a:endParaRPr>
          </a:p>
          <a:p>
            <a:pPr algn="l"/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　　　　      　</a:t>
            </a:r>
            <a:endParaRPr lang="en-US" altLang="ja-JP" sz="1900" dirty="0">
              <a:solidFill>
                <a:srgbClr val="3A1D00"/>
              </a:solidFill>
              <a:latin typeface="+mn-ea"/>
            </a:endParaRPr>
          </a:p>
          <a:p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●講座の流れ</a:t>
            </a:r>
            <a:endParaRPr lang="en-US" altLang="ja-JP" sz="1900" dirty="0">
              <a:solidFill>
                <a:srgbClr val="3A1D00"/>
              </a:solidFill>
              <a:latin typeface="+mn-ea"/>
            </a:endParaRPr>
          </a:p>
          <a:p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ライアーの音に耳を澄ませよう　　　　　　　　　　　　 　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20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分 </a:t>
            </a:r>
            <a:endParaRPr lang="en-US" altLang="ja-JP" sz="1900" dirty="0">
              <a:solidFill>
                <a:srgbClr val="3A1D00"/>
              </a:solidFill>
              <a:latin typeface="+mn-ea"/>
            </a:endParaRPr>
          </a:p>
          <a:p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細胞の再生を促進するリフィーラスと栄養のお話　　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10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分</a:t>
            </a:r>
            <a:endParaRPr lang="en-US" altLang="ja-JP" sz="1900" dirty="0">
              <a:solidFill>
                <a:srgbClr val="3A1D00"/>
              </a:solidFill>
              <a:latin typeface="+mn-ea"/>
            </a:endParaRPr>
          </a:p>
          <a:p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質疑応答　　　　　　　　　　　　　　　　　　　　　　　　　　 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10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分</a:t>
            </a:r>
            <a:endParaRPr lang="en-US" altLang="ja-JP" sz="1900" dirty="0">
              <a:solidFill>
                <a:srgbClr val="3A1D00"/>
              </a:solidFill>
              <a:latin typeface="+mn-ea"/>
            </a:endParaRPr>
          </a:p>
          <a:p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ライアーの波動を感じよう　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(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楽な姿勢で 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) 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　          　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15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分 </a:t>
            </a:r>
            <a:endParaRPr lang="en-US" altLang="ja-JP" sz="1900" dirty="0">
              <a:solidFill>
                <a:srgbClr val="3A1D00"/>
              </a:solidFill>
              <a:latin typeface="+mn-ea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847AFAB-1C41-4C6B-9E14-94A00D5DA560}"/>
              </a:ext>
            </a:extLst>
          </p:cNvPr>
          <p:cNvSpPr/>
          <p:nvPr/>
        </p:nvSpPr>
        <p:spPr>
          <a:xfrm>
            <a:off x="4045762" y="595875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ja-JP" altLang="en-US" sz="1800" dirty="0">
              <a:solidFill>
                <a:srgbClr val="CC0000"/>
              </a:solidFill>
              <a:latin typeface="小塚ゴシック Pr6N B" pitchFamily="34" charset="-128"/>
              <a:ea typeface="小塚ゴシック Pr6N B" pitchFamily="34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B808494F-E57B-4238-A4E7-D684B62FC466}"/>
              </a:ext>
            </a:extLst>
          </p:cNvPr>
          <p:cNvSpPr/>
          <p:nvPr/>
        </p:nvSpPr>
        <p:spPr>
          <a:xfrm>
            <a:off x="339211" y="10110287"/>
            <a:ext cx="700244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00" b="1" dirty="0">
                <a:solidFill>
                  <a:srgbClr val="3A1D00"/>
                </a:solidFill>
                <a:latin typeface="小塚ゴシック Pr6N B"/>
                <a:ea typeface="小塚明朝 Pr6N B" pitchFamily="18" charset="-128"/>
              </a:rPr>
              <a:t>栄養ケアクラウドナイン主催</a:t>
            </a:r>
            <a:endParaRPr lang="en-US" altLang="ja-JP" sz="1100" dirty="0">
              <a:solidFill>
                <a:srgbClr val="3A1D00"/>
              </a:solidFill>
              <a:latin typeface="小塚ゴシック Pr6N B"/>
              <a:ea typeface="HGP明朝E" panose="02020900000000000000" pitchFamily="18" charset="-128"/>
            </a:endParaRPr>
          </a:p>
          <a:p>
            <a:r>
              <a:rPr lang="ja-JP" altLang="en-US" sz="1100" dirty="0">
                <a:solidFill>
                  <a:srgbClr val="3A1D00"/>
                </a:solidFill>
                <a:latin typeface="+mn-ea"/>
              </a:rPr>
              <a:t>〒</a:t>
            </a:r>
            <a:r>
              <a:rPr lang="en-US" altLang="ja-JP" sz="1100" dirty="0">
                <a:solidFill>
                  <a:srgbClr val="3A1D00"/>
                </a:solidFill>
                <a:latin typeface="+mn-ea"/>
              </a:rPr>
              <a:t>123-0853</a:t>
            </a:r>
            <a:r>
              <a:rPr lang="ja-JP" altLang="en-US" sz="1100" dirty="0">
                <a:solidFill>
                  <a:srgbClr val="3A1D00"/>
                </a:solidFill>
                <a:latin typeface="+mn-ea"/>
              </a:rPr>
              <a:t>　東京都足立区本木</a:t>
            </a:r>
            <a:r>
              <a:rPr lang="en-US" altLang="ja-JP" sz="1100" dirty="0">
                <a:solidFill>
                  <a:srgbClr val="3A1D00"/>
                </a:solidFill>
                <a:latin typeface="+mn-ea"/>
              </a:rPr>
              <a:t>2-29-2</a:t>
            </a:r>
          </a:p>
          <a:p>
            <a:r>
              <a:rPr lang="ja-JP" altLang="en-US" sz="1100" dirty="0">
                <a:solidFill>
                  <a:srgbClr val="3A1D00"/>
                </a:solidFill>
                <a:latin typeface="+mn-ea"/>
              </a:rPr>
              <a:t>管理栄養士　北川智恵子　</a:t>
            </a:r>
            <a:r>
              <a:rPr lang="ja-JP" altLang="en-US" sz="1100" dirty="0">
                <a:solidFill>
                  <a:srgbClr val="3A1D00"/>
                </a:solidFill>
                <a:latin typeface="小塚ゴシック Pr6N B"/>
                <a:ea typeface="HGP明朝E" panose="02020900000000000000" pitchFamily="18" charset="-128"/>
              </a:rPr>
              <a:t>携帯：</a:t>
            </a:r>
            <a:r>
              <a:rPr lang="en-US" altLang="ja-JP" sz="1100" dirty="0">
                <a:solidFill>
                  <a:srgbClr val="3A1D00"/>
                </a:solidFill>
                <a:latin typeface="小塚ゴシック Pr6N B"/>
                <a:ea typeface="HGP明朝E" panose="02020900000000000000" pitchFamily="18" charset="-128"/>
              </a:rPr>
              <a:t>080-3008-9230</a:t>
            </a:r>
            <a:r>
              <a:rPr lang="ja-JP" altLang="en-US" sz="1100" dirty="0">
                <a:solidFill>
                  <a:srgbClr val="3A1D00"/>
                </a:solidFill>
                <a:latin typeface="小塚ゴシック Pr6N B"/>
                <a:ea typeface="HGP明朝E" panose="02020900000000000000" pitchFamily="18" charset="-128"/>
              </a:rPr>
              <a:t>　　</a:t>
            </a:r>
            <a:r>
              <a:rPr lang="en-US" altLang="ja-JP" sz="1100" dirty="0">
                <a:solidFill>
                  <a:srgbClr val="3A1D00"/>
                </a:solidFill>
                <a:latin typeface="小塚ゴシック Pr6N B"/>
                <a:ea typeface="HGP明朝E" panose="02020900000000000000" pitchFamily="18" charset="-128"/>
              </a:rPr>
              <a:t>Mail:</a:t>
            </a:r>
            <a:r>
              <a:rPr lang="en-US" altLang="ja-JP" sz="1100" dirty="0">
                <a:solidFill>
                  <a:srgbClr val="3A1D00"/>
                </a:solidFill>
                <a:latin typeface="小塚ゴシック Pr6N B"/>
                <a:ea typeface="HGP明朝E" panose="02020900000000000000" pitchFamily="18" charset="-128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ckitagawa0628@gmail.com</a:t>
            </a:r>
            <a:endParaRPr lang="en-US" altLang="ja-JP" sz="1100" dirty="0">
              <a:solidFill>
                <a:srgbClr val="3A1D00"/>
              </a:solidFill>
              <a:latin typeface="小塚ゴシック Pr6N B"/>
              <a:ea typeface="HGP明朝E" panose="02020900000000000000" pitchFamily="18" charset="-128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20B31F97-AAD3-47A2-8E1D-DEBA9BE52E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46" y="1917741"/>
            <a:ext cx="2444513" cy="21177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1B71629F-F64B-4B42-A1ED-5FD85D50C196}"/>
              </a:ext>
            </a:extLst>
          </p:cNvPr>
          <p:cNvSpPr/>
          <p:nvPr/>
        </p:nvSpPr>
        <p:spPr>
          <a:xfrm>
            <a:off x="-6152039" y="4967541"/>
            <a:ext cx="70156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800" dirty="0">
                <a:solidFill>
                  <a:srgbClr val="3A1D00"/>
                </a:solidFill>
                <a:latin typeface="小塚ゴシック Pr6N B"/>
              </a:rPr>
              <a:t>細胞から若々しく、自分を癒して楽しく生きよう！</a:t>
            </a:r>
            <a:endParaRPr lang="en-US" altLang="ja-JP" sz="1800" dirty="0">
              <a:solidFill>
                <a:srgbClr val="3A1D00"/>
              </a:solidFill>
              <a:latin typeface="小塚ゴシック Pr6N B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8DA6344-C661-41C4-8E3C-2E4D8F41C85A}"/>
              </a:ext>
            </a:extLst>
          </p:cNvPr>
          <p:cNvSpPr txBox="1"/>
          <p:nvPr/>
        </p:nvSpPr>
        <p:spPr>
          <a:xfrm>
            <a:off x="3594825" y="8163992"/>
            <a:ext cx="3341854" cy="600164"/>
          </a:xfrm>
          <a:prstGeom prst="rect">
            <a:avLst/>
          </a:prstGeom>
          <a:solidFill>
            <a:schemeClr val="bg1"/>
          </a:solidFill>
          <a:ln w="76200">
            <a:solidFill>
              <a:srgbClr val="FFCCCC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800" b="1" dirty="0">
                <a:solidFill>
                  <a:srgbClr val="3A1D00"/>
                </a:solidFill>
                <a:latin typeface="+mn-ea"/>
              </a:rPr>
              <a:t>《</a:t>
            </a:r>
            <a:r>
              <a:rPr kumimoji="1" lang="ja-JP" altLang="en-US" sz="1800" b="1" dirty="0">
                <a:solidFill>
                  <a:srgbClr val="3A1D00"/>
                </a:solidFill>
                <a:latin typeface="+mn-ea"/>
              </a:rPr>
              <a:t>オプションメニュー</a:t>
            </a:r>
            <a:r>
              <a:rPr lang="en-US" altLang="ja-JP" sz="1800" b="1" dirty="0">
                <a:solidFill>
                  <a:srgbClr val="3A1D00"/>
                </a:solidFill>
                <a:latin typeface="+mn-ea"/>
              </a:rPr>
              <a:t>》</a:t>
            </a:r>
            <a:r>
              <a:rPr lang="ja-JP" altLang="en-US" sz="1800" b="1" dirty="0">
                <a:solidFill>
                  <a:srgbClr val="3A1D00"/>
                </a:solidFill>
                <a:latin typeface="+mn-ea"/>
              </a:rPr>
              <a:t>　</a:t>
            </a:r>
            <a:endParaRPr kumimoji="1" lang="en-US" altLang="ja-JP" sz="1800" b="1" dirty="0">
              <a:solidFill>
                <a:srgbClr val="3A1D00"/>
              </a:solidFill>
              <a:latin typeface="+mn-ea"/>
            </a:endParaRPr>
          </a:p>
          <a:p>
            <a:r>
              <a:rPr kumimoji="1" lang="ja-JP" altLang="en-US" sz="1500" dirty="0">
                <a:solidFill>
                  <a:srgbClr val="3A1D00"/>
                </a:solidFill>
                <a:latin typeface="+mn-ea"/>
              </a:rPr>
              <a:t>・ハンドトリートメント　</a:t>
            </a:r>
            <a:r>
              <a:rPr lang="en-US" altLang="ja-JP" sz="1500" dirty="0">
                <a:solidFill>
                  <a:srgbClr val="3A1D00"/>
                </a:solidFill>
                <a:latin typeface="+mn-ea"/>
              </a:rPr>
              <a:t> 10</a:t>
            </a:r>
            <a:r>
              <a:rPr lang="ja-JP" altLang="en-US" sz="1500" dirty="0">
                <a:solidFill>
                  <a:srgbClr val="3A1D00"/>
                </a:solidFill>
                <a:latin typeface="+mn-ea"/>
              </a:rPr>
              <a:t>分　　</a:t>
            </a:r>
            <a:r>
              <a:rPr lang="en-US" altLang="ja-JP" sz="1500" dirty="0">
                <a:solidFill>
                  <a:srgbClr val="3A1D00"/>
                </a:solidFill>
                <a:latin typeface="+mn-ea"/>
              </a:rPr>
              <a:t>1,000</a:t>
            </a:r>
            <a:r>
              <a:rPr lang="ja-JP" altLang="en-US" sz="1500" dirty="0">
                <a:solidFill>
                  <a:srgbClr val="3A1D00"/>
                </a:solidFill>
                <a:latin typeface="+mn-ea"/>
              </a:rPr>
              <a:t>円</a:t>
            </a:r>
            <a:endParaRPr kumimoji="1" lang="en-US" altLang="ja-JP" sz="1500" dirty="0">
              <a:solidFill>
                <a:srgbClr val="3A1D00"/>
              </a:solidFill>
              <a:latin typeface="+mn-ea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9C943EFE-E4FD-4137-A9AE-21F8B6D982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3" t="18631" r="32624" b="20220"/>
          <a:stretch/>
        </p:blipFill>
        <p:spPr bwMode="auto">
          <a:xfrm>
            <a:off x="3357803" y="1837442"/>
            <a:ext cx="1649626" cy="20143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C0C0EF2D-A4FC-4F8F-AE50-FEF08EB9CD21}"/>
              </a:ext>
            </a:extLst>
          </p:cNvPr>
          <p:cNvSpPr txBox="1"/>
          <p:nvPr/>
        </p:nvSpPr>
        <p:spPr>
          <a:xfrm>
            <a:off x="3542535" y="3885057"/>
            <a:ext cx="3926006" cy="170816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500" b="1" dirty="0">
                <a:solidFill>
                  <a:srgbClr val="3A1D00"/>
                </a:solidFill>
                <a:latin typeface="+mn-ea"/>
              </a:rPr>
              <a:t>《</a:t>
            </a:r>
            <a:r>
              <a:rPr lang="ja-JP" altLang="en-US" sz="1500" b="1" dirty="0">
                <a:solidFill>
                  <a:srgbClr val="3A1D00"/>
                </a:solidFill>
                <a:latin typeface="+mn-ea"/>
              </a:rPr>
              <a:t>ソウルサウンドライアーとは</a:t>
            </a:r>
            <a:r>
              <a:rPr lang="en-US" altLang="ja-JP" sz="1500" b="1" dirty="0">
                <a:solidFill>
                  <a:srgbClr val="3A1D00"/>
                </a:solidFill>
                <a:latin typeface="+mn-ea"/>
              </a:rPr>
              <a:t>》</a:t>
            </a:r>
          </a:p>
          <a:p>
            <a:r>
              <a:rPr lang="ja-JP" altLang="en-US" sz="1500" dirty="0">
                <a:solidFill>
                  <a:srgbClr val="3A1D00"/>
                </a:solidFill>
                <a:latin typeface="+mn-ea"/>
              </a:rPr>
              <a:t>ドイツの教育者シュタイナー理論から生まれた弦楽器。</a:t>
            </a:r>
            <a:r>
              <a:rPr lang="en-US" altLang="ja-JP" sz="1500" dirty="0">
                <a:solidFill>
                  <a:srgbClr val="3A1D00"/>
                </a:solidFill>
                <a:latin typeface="+mn-ea"/>
              </a:rPr>
              <a:t>432hz</a:t>
            </a:r>
            <a:r>
              <a:rPr lang="ja-JP" altLang="en-US" sz="1500" dirty="0">
                <a:solidFill>
                  <a:srgbClr val="3A1D00"/>
                </a:solidFill>
                <a:latin typeface="+mn-ea"/>
              </a:rPr>
              <a:t>の癒しの波動は、大地、宇宙、</a:t>
            </a:r>
            <a:endParaRPr lang="en-US" altLang="ja-JP" sz="1500" dirty="0">
              <a:solidFill>
                <a:srgbClr val="3A1D00"/>
              </a:solidFill>
              <a:latin typeface="+mn-ea"/>
            </a:endParaRPr>
          </a:p>
          <a:p>
            <a:r>
              <a:rPr lang="ja-JP" altLang="en-US" sz="1500" dirty="0">
                <a:solidFill>
                  <a:srgbClr val="3A1D00"/>
                </a:solidFill>
                <a:latin typeface="+mn-ea"/>
              </a:rPr>
              <a:t>自己とのつながりを深めます。あなたの可能性を広げるための波動セラピー。</a:t>
            </a:r>
            <a:endParaRPr lang="en-US" altLang="ja-JP" sz="1500" dirty="0">
              <a:solidFill>
                <a:srgbClr val="3A1D00"/>
              </a:solidFill>
              <a:latin typeface="+mn-ea"/>
            </a:endParaRPr>
          </a:p>
          <a:p>
            <a:r>
              <a:rPr lang="en-US" altLang="ja-JP" sz="1500" b="1" dirty="0">
                <a:solidFill>
                  <a:srgbClr val="3A1D00"/>
                </a:solidFill>
                <a:latin typeface="+mn-ea"/>
              </a:rPr>
              <a:t>《</a:t>
            </a:r>
            <a:r>
              <a:rPr lang="ja-JP" altLang="en-US" sz="1500" b="1" dirty="0">
                <a:solidFill>
                  <a:srgbClr val="3A1D00"/>
                </a:solidFill>
                <a:latin typeface="+mn-ea"/>
              </a:rPr>
              <a:t>個人セッション</a:t>
            </a:r>
            <a:r>
              <a:rPr lang="en-US" altLang="ja-JP" sz="1500" b="1" dirty="0">
                <a:solidFill>
                  <a:srgbClr val="3A1D00"/>
                </a:solidFill>
                <a:latin typeface="+mn-ea"/>
              </a:rPr>
              <a:t>》</a:t>
            </a:r>
          </a:p>
          <a:p>
            <a:r>
              <a:rPr lang="ja-JP" altLang="en-US" sz="1500" dirty="0">
                <a:solidFill>
                  <a:srgbClr val="3A1D00"/>
                </a:solidFill>
                <a:latin typeface="+mn-ea"/>
              </a:rPr>
              <a:t>（</a:t>
            </a:r>
            <a:r>
              <a:rPr lang="en-US" altLang="ja-JP" sz="1500" dirty="0">
                <a:solidFill>
                  <a:srgbClr val="3A1D00"/>
                </a:solidFill>
                <a:latin typeface="+mn-ea"/>
              </a:rPr>
              <a:t>15</a:t>
            </a:r>
            <a:r>
              <a:rPr lang="ja-JP" altLang="en-US" sz="1500" dirty="0">
                <a:solidFill>
                  <a:srgbClr val="3A1D00"/>
                </a:solidFill>
                <a:latin typeface="+mn-ea"/>
              </a:rPr>
              <a:t>時～予約制）</a:t>
            </a:r>
            <a:r>
              <a:rPr lang="en-US" altLang="ja-JP" sz="1500" dirty="0">
                <a:solidFill>
                  <a:srgbClr val="3A1D00"/>
                </a:solidFill>
                <a:latin typeface="+mn-ea"/>
              </a:rPr>
              <a:t>20</a:t>
            </a:r>
            <a:r>
              <a:rPr lang="ja-JP" altLang="en-US" sz="1500" dirty="0">
                <a:solidFill>
                  <a:srgbClr val="3A1D00"/>
                </a:solidFill>
                <a:latin typeface="+mn-ea"/>
              </a:rPr>
              <a:t>分　</a:t>
            </a:r>
            <a:r>
              <a:rPr lang="en-US" altLang="ja-JP" sz="1500" dirty="0">
                <a:solidFill>
                  <a:srgbClr val="3A1D00"/>
                </a:solidFill>
                <a:latin typeface="+mn-ea"/>
              </a:rPr>
              <a:t>2,000</a:t>
            </a:r>
            <a:r>
              <a:rPr lang="ja-JP" altLang="en-US" sz="1500" dirty="0">
                <a:solidFill>
                  <a:srgbClr val="3A1D00"/>
                </a:solidFill>
                <a:latin typeface="+mn-ea"/>
              </a:rPr>
              <a:t>円　</a:t>
            </a:r>
            <a:r>
              <a:rPr lang="ja-JP" altLang="en-US" sz="1500" dirty="0">
                <a:latin typeface="+mn-ea"/>
              </a:rPr>
              <a:t>　　</a:t>
            </a:r>
            <a:endParaRPr lang="en-US" altLang="ja-JP" sz="1500" dirty="0">
              <a:latin typeface="+mn-ea"/>
            </a:endParaRP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BAA5A73B-ED1F-444C-A408-1ED3CB3A27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1581" y="1767861"/>
            <a:ext cx="2105748" cy="20523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B52D943F-9257-488E-8F6F-ACCF427B8E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430" y="10110287"/>
            <a:ext cx="600164" cy="600164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36960895-84D1-4C45-A347-9E85F4C4B3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32" y="1948376"/>
            <a:ext cx="2444513" cy="21177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1594DA5C-91F3-4828-B768-43FC5052F1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3" t="18631" r="32624" b="20220"/>
          <a:stretch/>
        </p:blipFill>
        <p:spPr bwMode="auto">
          <a:xfrm>
            <a:off x="3418989" y="1868077"/>
            <a:ext cx="1649626" cy="20143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097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SERVER\mac-share\塚本\アスクルばらしたpng\CAFE\CAFE_1+.png">
            <a:extLst>
              <a:ext uri="{FF2B5EF4-FFF2-40B4-BE49-F238E27FC236}">
                <a16:creationId xmlns:a16="http://schemas.microsoft.com/office/drawing/2014/main" id="{B2BCAE8B-3AC6-4C61-AD0F-8D576F69A4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"/>
                    </a14:imgEffect>
                    <a14:imgEffect>
                      <a14:brightnessContrast bright="23000"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52" t="5942" r="18428" b="10109"/>
          <a:stretch/>
        </p:blipFill>
        <p:spPr bwMode="auto">
          <a:xfrm>
            <a:off x="0" y="0"/>
            <a:ext cx="7559676" cy="10691813"/>
          </a:xfrm>
          <a:prstGeom prst="rect">
            <a:avLst/>
          </a:prstGeom>
          <a:noFill/>
          <a:effectLst>
            <a:glow>
              <a:schemeClr val="bg1">
                <a:alpha val="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4656AC0-5354-4524-B5BA-0E29543BE48A}"/>
              </a:ext>
            </a:extLst>
          </p:cNvPr>
          <p:cNvSpPr/>
          <p:nvPr/>
        </p:nvSpPr>
        <p:spPr>
          <a:xfrm>
            <a:off x="2148144" y="762030"/>
            <a:ext cx="34792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ja-JP" altLang="en-US" sz="2800" dirty="0">
              <a:solidFill>
                <a:srgbClr val="3A1D00"/>
              </a:solidFill>
              <a:latin typeface="小塚明朝 Pr6N B" pitchFamily="18" charset="-128"/>
              <a:ea typeface="小塚明朝 Pr6N B" pitchFamily="18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40BE298-9B9D-4672-98C1-0D49B704B608}"/>
              </a:ext>
            </a:extLst>
          </p:cNvPr>
          <p:cNvSpPr/>
          <p:nvPr/>
        </p:nvSpPr>
        <p:spPr>
          <a:xfrm>
            <a:off x="69340" y="170375"/>
            <a:ext cx="73319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500" b="1" dirty="0">
                <a:solidFill>
                  <a:srgbClr val="3A1D00"/>
                </a:solidFill>
                <a:latin typeface="AR楷書体M04" panose="03000609000000000000" pitchFamily="65" charset="-128"/>
                <a:ea typeface="AR楷書体M04" panose="03000609000000000000" pitchFamily="65" charset="-128"/>
              </a:rPr>
              <a:t>ライアー波動浴</a:t>
            </a:r>
            <a:endParaRPr lang="en-US" altLang="ja-JP" sz="3500" b="1" dirty="0">
              <a:solidFill>
                <a:srgbClr val="3A1D00"/>
              </a:solidFill>
              <a:latin typeface="AR楷書体M04" panose="03000609000000000000" pitchFamily="65" charset="-128"/>
              <a:ea typeface="AR楷書体M04" panose="03000609000000000000" pitchFamily="65" charset="-128"/>
            </a:endParaRPr>
          </a:p>
          <a:p>
            <a:r>
              <a:rPr lang="ja-JP" altLang="en-US" sz="3500" b="1" dirty="0">
                <a:solidFill>
                  <a:srgbClr val="3A1D00"/>
                </a:solidFill>
                <a:latin typeface="AR楷書体M04" panose="03000609000000000000" pitchFamily="65" charset="-128"/>
                <a:ea typeface="AR楷書体M04" panose="03000609000000000000" pitchFamily="65" charset="-128"/>
              </a:rPr>
              <a:t>　　リフィーラスで若々しく健康に</a:t>
            </a:r>
            <a:endParaRPr lang="en-US" altLang="ja-JP" sz="3500" b="1" dirty="0">
              <a:solidFill>
                <a:srgbClr val="3A1D00"/>
              </a:solidFill>
              <a:latin typeface="AR楷書体M04" panose="03000609000000000000" pitchFamily="65" charset="-128"/>
              <a:ea typeface="AR楷書体M04" panose="03000609000000000000" pitchFamily="65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847AFAB-1C41-4C6B-9E14-94A00D5DA560}"/>
              </a:ext>
            </a:extLst>
          </p:cNvPr>
          <p:cNvSpPr/>
          <p:nvPr/>
        </p:nvSpPr>
        <p:spPr>
          <a:xfrm>
            <a:off x="4045762" y="595875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ja-JP" altLang="en-US" sz="1800" dirty="0">
              <a:solidFill>
                <a:srgbClr val="CC0000"/>
              </a:solidFill>
              <a:latin typeface="小塚ゴシック Pr6N B" pitchFamily="34" charset="-128"/>
              <a:ea typeface="小塚ゴシック Pr6N B" pitchFamily="34" charset="-128"/>
            </a:endParaRP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B52D943F-9257-488E-8F6F-ACCF427B8E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564" y="9653577"/>
            <a:ext cx="549175" cy="557094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BADFD322-6507-4062-9625-294104C84D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340" t="20665"/>
          <a:stretch/>
        </p:blipFill>
        <p:spPr>
          <a:xfrm>
            <a:off x="3756333" y="1655287"/>
            <a:ext cx="3652308" cy="2366004"/>
          </a:xfrm>
          <a:prstGeom prst="ellipse">
            <a:avLst/>
          </a:prstGeom>
          <a:ln>
            <a:noFill/>
          </a:ln>
          <a:effectLst>
            <a:softEdge rad="228600"/>
          </a:effectLst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1FF01E3-5A93-4B76-90D0-A05AEE8CD9ED}"/>
              </a:ext>
            </a:extLst>
          </p:cNvPr>
          <p:cNvSpPr txBox="1"/>
          <p:nvPr/>
        </p:nvSpPr>
        <p:spPr>
          <a:xfrm>
            <a:off x="117009" y="1500227"/>
            <a:ext cx="7054893" cy="9848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t"/>
            <a:r>
              <a:rPr lang="ja-JP" altLang="en-US" sz="1500" b="0" dirty="0">
                <a:solidFill>
                  <a:srgbClr val="222222"/>
                </a:solidFill>
                <a:effectLst/>
                <a:latin typeface="Helvetica Neue"/>
              </a:rPr>
              <a:t>ドイツの波動弦楽器「ライアー」の波動でこころをゆるめて、</a:t>
            </a:r>
            <a:endParaRPr lang="en-US" altLang="ja-JP" sz="1500" b="0" dirty="0">
              <a:solidFill>
                <a:srgbClr val="222222"/>
              </a:solidFill>
              <a:effectLst/>
              <a:latin typeface="Helvetica Neue"/>
            </a:endParaRPr>
          </a:p>
          <a:p>
            <a:pPr rtl="0" fontAlgn="t"/>
            <a:r>
              <a:rPr lang="ja-JP" altLang="en-US" sz="1500" b="0" dirty="0">
                <a:solidFill>
                  <a:srgbClr val="222222"/>
                </a:solidFill>
                <a:effectLst/>
                <a:latin typeface="Helvetica Neue"/>
              </a:rPr>
              <a:t>細胞を活性化させるサプリ「リフィーラス」で免疫力を高めて、</a:t>
            </a:r>
            <a:endParaRPr lang="en-US" altLang="ja-JP" sz="1500" dirty="0">
              <a:solidFill>
                <a:srgbClr val="222222"/>
              </a:solidFill>
              <a:latin typeface="Helvetica Neue"/>
            </a:endParaRPr>
          </a:p>
          <a:p>
            <a:pPr rtl="0" fontAlgn="t"/>
            <a:r>
              <a:rPr lang="ja-JP" altLang="en-US" sz="1500" b="0" dirty="0">
                <a:solidFill>
                  <a:srgbClr val="222222"/>
                </a:solidFill>
                <a:effectLst/>
                <a:latin typeface="Helvetica Neue"/>
              </a:rPr>
              <a:t>本当のあなたを生きませんか？</a:t>
            </a:r>
          </a:p>
          <a:p>
            <a:pPr rtl="0" fontAlgn="t"/>
            <a:br>
              <a:rPr lang="ja-JP" altLang="en-US" sz="1800" dirty="0">
                <a:solidFill>
                  <a:srgbClr val="222222"/>
                </a:solidFill>
                <a:effectLst/>
                <a:latin typeface="Helvetica Neue"/>
              </a:rPr>
            </a:br>
            <a:r>
              <a:rPr lang="ja-JP" altLang="en-US" sz="1450" b="1" dirty="0">
                <a:solidFill>
                  <a:srgbClr val="222222"/>
                </a:solidFill>
                <a:effectLst/>
                <a:latin typeface="Helvetica Neue"/>
              </a:rPr>
              <a:t>＜ライアーとは＞</a:t>
            </a:r>
            <a:endParaRPr lang="ja-JP" altLang="en-US" sz="1450" dirty="0">
              <a:solidFill>
                <a:srgbClr val="222222"/>
              </a:solidFill>
              <a:effectLst/>
              <a:latin typeface="Helvetica Neue"/>
            </a:endParaRPr>
          </a:p>
          <a:p>
            <a:pPr rtl="0" fontAlgn="t"/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　ドイツの教育者シュタイナー理論から生まれた弦楽器。</a:t>
            </a:r>
            <a:r>
              <a:rPr lang="en-US" altLang="ja-JP" sz="1450" dirty="0">
                <a:solidFill>
                  <a:srgbClr val="222222"/>
                </a:solidFill>
                <a:effectLst/>
                <a:latin typeface="Helvetica Neue"/>
              </a:rPr>
              <a:t>432hz</a:t>
            </a:r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の癒やしの波動は、</a:t>
            </a:r>
          </a:p>
          <a:p>
            <a:pPr rtl="0" fontAlgn="t"/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　大地、宇宙、自己とのつながりを深めます。</a:t>
            </a:r>
          </a:p>
          <a:p>
            <a:pPr rtl="0" fontAlgn="t"/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　●ライアーセラピスト：舟倉ひさ子（食</a:t>
            </a:r>
            <a:r>
              <a:rPr lang="en-US" altLang="ja-JP" sz="1450" dirty="0">
                <a:solidFill>
                  <a:srgbClr val="222222"/>
                </a:solidFill>
                <a:latin typeface="Helvetica Neue"/>
              </a:rPr>
              <a:t>×</a:t>
            </a:r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音の和えリスト、栄養士、精進料理教室主宰）</a:t>
            </a:r>
          </a:p>
          <a:p>
            <a:pPr rtl="0" fontAlgn="t"/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　</a:t>
            </a:r>
          </a:p>
          <a:p>
            <a:pPr rtl="0" fontAlgn="t"/>
            <a:r>
              <a:rPr lang="ja-JP" altLang="en-US" sz="1450" b="1" dirty="0">
                <a:solidFill>
                  <a:srgbClr val="222222"/>
                </a:solidFill>
                <a:effectLst/>
                <a:latin typeface="Helvetica Neue"/>
              </a:rPr>
              <a:t>＜リフィーラスとは＞</a:t>
            </a:r>
            <a:endParaRPr lang="ja-JP" altLang="en-US" sz="1450" dirty="0">
              <a:solidFill>
                <a:srgbClr val="222222"/>
              </a:solidFill>
              <a:effectLst/>
              <a:latin typeface="Helvetica Neue"/>
            </a:endParaRPr>
          </a:p>
          <a:p>
            <a:pPr rtl="0" fontAlgn="t"/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　長寿遺伝子を活性化させ、細胞から若返らせるＮＭＮのサプリメント。</a:t>
            </a:r>
          </a:p>
          <a:p>
            <a:pPr rtl="0" fontAlgn="t"/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　●講師：北川智恵子</a:t>
            </a:r>
          </a:p>
          <a:p>
            <a:pPr rtl="0" fontAlgn="t"/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　　（管理栄養士、健康運動指導士、</a:t>
            </a:r>
            <a:r>
              <a:rPr lang="en-US" altLang="ja-JP" sz="1450" dirty="0">
                <a:solidFill>
                  <a:srgbClr val="222222"/>
                </a:solidFill>
                <a:effectLst/>
                <a:latin typeface="Helvetica Neue"/>
              </a:rPr>
              <a:t>JAA</a:t>
            </a:r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アロマコーディネーター・トップインストラクター）</a:t>
            </a:r>
            <a:b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</a:br>
            <a:endParaRPr lang="ja-JP" altLang="en-US" sz="1450" dirty="0">
              <a:solidFill>
                <a:srgbClr val="222222"/>
              </a:solidFill>
              <a:effectLst/>
              <a:latin typeface="Helvetica Neue"/>
            </a:endParaRPr>
          </a:p>
          <a:p>
            <a:pPr rtl="0" fontAlgn="t"/>
            <a:r>
              <a:rPr lang="ja-JP" altLang="en-US" sz="1450" b="1" dirty="0">
                <a:solidFill>
                  <a:srgbClr val="222222"/>
                </a:solidFill>
                <a:effectLst/>
                <a:latin typeface="Helvetica Neue"/>
              </a:rPr>
              <a:t>タイムテーブル</a:t>
            </a:r>
            <a:endParaRPr lang="ja-JP" altLang="en-US" sz="1450" dirty="0">
              <a:solidFill>
                <a:srgbClr val="222222"/>
              </a:solidFill>
              <a:effectLst/>
              <a:latin typeface="Helvetica Neue"/>
            </a:endParaRPr>
          </a:p>
          <a:p>
            <a:pPr rtl="0" fontAlgn="t"/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・ライアーの音に耳を澄ませよう　</a:t>
            </a:r>
            <a:r>
              <a:rPr lang="en-US" altLang="ja-JP" sz="1450" dirty="0">
                <a:solidFill>
                  <a:srgbClr val="222222"/>
                </a:solidFill>
                <a:effectLst/>
                <a:latin typeface="Helvetica Neue"/>
              </a:rPr>
              <a:t>20</a:t>
            </a:r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分（舟倉）</a:t>
            </a:r>
          </a:p>
          <a:p>
            <a:pPr rtl="0" fontAlgn="t"/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・細胞の再生を促進するリフィーラスと栄養のお話　</a:t>
            </a:r>
            <a:r>
              <a:rPr lang="en-US" altLang="ja-JP" sz="1450" dirty="0">
                <a:solidFill>
                  <a:srgbClr val="222222"/>
                </a:solidFill>
                <a:effectLst/>
                <a:latin typeface="Helvetica Neue"/>
              </a:rPr>
              <a:t>10</a:t>
            </a:r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分（北川）　</a:t>
            </a:r>
          </a:p>
          <a:p>
            <a:pPr rtl="0" fontAlgn="t"/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・質疑応答　</a:t>
            </a:r>
            <a:r>
              <a:rPr lang="en-US" altLang="ja-JP" sz="1450" dirty="0">
                <a:solidFill>
                  <a:srgbClr val="222222"/>
                </a:solidFill>
                <a:effectLst/>
                <a:latin typeface="Helvetica Neue"/>
              </a:rPr>
              <a:t>10</a:t>
            </a:r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分（北川）　</a:t>
            </a:r>
          </a:p>
          <a:p>
            <a:pPr rtl="0" fontAlgn="t"/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・ライアーの波動を楽な姿勢で感じよう　</a:t>
            </a:r>
            <a:r>
              <a:rPr lang="en-US" altLang="ja-JP" sz="1450" dirty="0">
                <a:solidFill>
                  <a:srgbClr val="222222"/>
                </a:solidFill>
                <a:effectLst/>
                <a:latin typeface="Helvetica Neue"/>
              </a:rPr>
              <a:t>15</a:t>
            </a:r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分（舟倉）</a:t>
            </a:r>
          </a:p>
          <a:p>
            <a:pPr rtl="0" fontAlgn="t"/>
            <a:endParaRPr lang="ja-JP" altLang="en-US" sz="1450" dirty="0">
              <a:solidFill>
                <a:srgbClr val="222222"/>
              </a:solidFill>
              <a:effectLst/>
              <a:latin typeface="Helvetica Neue"/>
            </a:endParaRPr>
          </a:p>
          <a:p>
            <a:pPr rtl="0" fontAlgn="t"/>
            <a:r>
              <a:rPr lang="ja-JP" altLang="en-US" sz="1450" b="1" dirty="0">
                <a:solidFill>
                  <a:srgbClr val="222222"/>
                </a:solidFill>
                <a:effectLst/>
                <a:latin typeface="Helvetica Neue"/>
              </a:rPr>
              <a:t>日時：</a:t>
            </a:r>
            <a:r>
              <a:rPr lang="en-US" altLang="ja-JP" sz="1450" dirty="0">
                <a:solidFill>
                  <a:srgbClr val="222222"/>
                </a:solidFill>
                <a:effectLst/>
                <a:latin typeface="Helvetica Neue"/>
              </a:rPr>
              <a:t>2020</a:t>
            </a:r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年</a:t>
            </a:r>
            <a:r>
              <a:rPr lang="en-US" altLang="ja-JP" sz="1450" dirty="0">
                <a:solidFill>
                  <a:srgbClr val="222222"/>
                </a:solidFill>
                <a:effectLst/>
                <a:latin typeface="Helvetica Neue"/>
              </a:rPr>
              <a:t>10</a:t>
            </a:r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月</a:t>
            </a:r>
            <a:r>
              <a:rPr lang="en-US" altLang="ja-JP" sz="1450" dirty="0">
                <a:solidFill>
                  <a:srgbClr val="222222"/>
                </a:solidFill>
                <a:effectLst/>
                <a:latin typeface="Helvetica Neue"/>
              </a:rPr>
              <a:t>4</a:t>
            </a:r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日（日）</a:t>
            </a:r>
          </a:p>
          <a:p>
            <a:pPr rtl="0" fontAlgn="t"/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午前の部：開場：  </a:t>
            </a:r>
            <a:r>
              <a:rPr lang="en-US" altLang="ja-JP" sz="1450" dirty="0">
                <a:solidFill>
                  <a:srgbClr val="222222"/>
                </a:solidFill>
                <a:effectLst/>
                <a:latin typeface="Helvetica Neue"/>
              </a:rPr>
              <a:t>9:45  </a:t>
            </a:r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開演：</a:t>
            </a:r>
            <a:r>
              <a:rPr lang="en-US" altLang="ja-JP" sz="1450" dirty="0">
                <a:solidFill>
                  <a:srgbClr val="222222"/>
                </a:solidFill>
                <a:effectLst/>
                <a:latin typeface="Helvetica Neue"/>
              </a:rPr>
              <a:t>10:00〜12:00</a:t>
            </a:r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　　</a:t>
            </a:r>
            <a:r>
              <a:rPr lang="en-US" altLang="ja-JP" sz="1450" dirty="0">
                <a:solidFill>
                  <a:srgbClr val="222222"/>
                </a:solidFill>
                <a:effectLst/>
                <a:latin typeface="Helvetica Neue"/>
              </a:rPr>
              <a:t>※</a:t>
            </a:r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二部入れ替え制</a:t>
            </a:r>
          </a:p>
          <a:p>
            <a:pPr rtl="0" fontAlgn="t"/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午後の部：開場：</a:t>
            </a:r>
            <a:r>
              <a:rPr lang="en-US" altLang="ja-JP" sz="1450" dirty="0">
                <a:solidFill>
                  <a:srgbClr val="222222"/>
                </a:solidFill>
                <a:effectLst/>
                <a:latin typeface="Helvetica Neue"/>
              </a:rPr>
              <a:t>12:45  </a:t>
            </a:r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開演：</a:t>
            </a:r>
            <a:r>
              <a:rPr lang="en-US" altLang="ja-JP" sz="1450" dirty="0">
                <a:solidFill>
                  <a:srgbClr val="222222"/>
                </a:solidFill>
                <a:effectLst/>
                <a:latin typeface="Helvetica Neue"/>
              </a:rPr>
              <a:t>13:00〜15:00</a:t>
            </a:r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　　　　　</a:t>
            </a:r>
          </a:p>
          <a:p>
            <a:pPr rtl="0" fontAlgn="t"/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場　　所：光うさぎカフェ　東京都墨田区立花</a:t>
            </a:r>
            <a:r>
              <a:rPr lang="en-US" altLang="ja-JP" sz="1450" dirty="0">
                <a:solidFill>
                  <a:srgbClr val="222222"/>
                </a:solidFill>
                <a:effectLst/>
                <a:latin typeface="Helvetica Neue"/>
              </a:rPr>
              <a:t>3-2-1</a:t>
            </a:r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　都営亀戸線 東あずま駅 徒歩</a:t>
            </a:r>
            <a:r>
              <a:rPr lang="en-US" altLang="ja-JP" sz="1450" dirty="0">
                <a:solidFill>
                  <a:srgbClr val="222222"/>
                </a:solidFill>
                <a:effectLst/>
                <a:latin typeface="Helvetica Neue"/>
              </a:rPr>
              <a:t>5</a:t>
            </a:r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分</a:t>
            </a:r>
            <a:endParaRPr lang="en-US" altLang="ja-JP" sz="1450" dirty="0">
              <a:solidFill>
                <a:srgbClr val="222222"/>
              </a:solidFill>
              <a:effectLst/>
              <a:latin typeface="Helvetica Neue"/>
            </a:endParaRPr>
          </a:p>
          <a:p>
            <a:pPr rtl="0" fontAlgn="t"/>
            <a:endParaRPr lang="ja-JP" altLang="en-US" sz="1450" dirty="0">
              <a:solidFill>
                <a:srgbClr val="222222"/>
              </a:solidFill>
              <a:effectLst/>
              <a:latin typeface="Helvetica Neue"/>
            </a:endParaRPr>
          </a:p>
          <a:p>
            <a:pPr rtl="0" fontAlgn="t"/>
            <a:r>
              <a:rPr lang="ja-JP" altLang="en-US" sz="1450" b="1" dirty="0">
                <a:solidFill>
                  <a:srgbClr val="222222"/>
                </a:solidFill>
                <a:effectLst/>
                <a:latin typeface="Helvetica Neue"/>
              </a:rPr>
              <a:t>入 場 料 ：</a:t>
            </a:r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予約 </a:t>
            </a:r>
            <a:r>
              <a:rPr lang="en-US" altLang="ja-JP" sz="1450" dirty="0">
                <a:solidFill>
                  <a:srgbClr val="222222"/>
                </a:solidFill>
                <a:effectLst/>
                <a:latin typeface="Helvetica Neue"/>
              </a:rPr>
              <a:t>5,000</a:t>
            </a:r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円　</a:t>
            </a:r>
            <a:r>
              <a:rPr lang="en-US" altLang="ja-JP" sz="1450" dirty="0">
                <a:solidFill>
                  <a:srgbClr val="222222"/>
                </a:solidFill>
                <a:effectLst/>
                <a:latin typeface="Helvetica Neue"/>
              </a:rPr>
              <a:t>/</a:t>
            </a:r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　当日 </a:t>
            </a:r>
            <a:r>
              <a:rPr lang="en-US" altLang="ja-JP" sz="1450" dirty="0">
                <a:solidFill>
                  <a:srgbClr val="222222"/>
                </a:solidFill>
                <a:effectLst/>
                <a:latin typeface="Helvetica Neue"/>
              </a:rPr>
              <a:t>5,500</a:t>
            </a:r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円</a:t>
            </a:r>
          </a:p>
          <a:p>
            <a:pPr rtl="0" fontAlgn="t"/>
            <a:r>
              <a:rPr lang="ja-JP" altLang="en-US" sz="1450" b="1" dirty="0">
                <a:solidFill>
                  <a:srgbClr val="222222"/>
                </a:solidFill>
                <a:effectLst/>
                <a:latin typeface="Helvetica Neue"/>
              </a:rPr>
              <a:t>喫茶料金</a:t>
            </a:r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：予約</a:t>
            </a:r>
            <a:r>
              <a:rPr lang="en-US" altLang="ja-JP" sz="1450" dirty="0">
                <a:solidFill>
                  <a:srgbClr val="222222"/>
                </a:solidFill>
                <a:effectLst/>
                <a:latin typeface="Helvetica Neue"/>
              </a:rPr>
              <a:t>1,000</a:t>
            </a:r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円　</a:t>
            </a:r>
            <a:r>
              <a:rPr lang="en-US" altLang="ja-JP" sz="1450" dirty="0">
                <a:solidFill>
                  <a:srgbClr val="222222"/>
                </a:solidFill>
                <a:effectLst/>
                <a:latin typeface="Helvetica Neue"/>
              </a:rPr>
              <a:t>/</a:t>
            </a:r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　当日 </a:t>
            </a:r>
            <a:r>
              <a:rPr lang="en-US" altLang="ja-JP" sz="1450" dirty="0">
                <a:solidFill>
                  <a:srgbClr val="222222"/>
                </a:solidFill>
                <a:effectLst/>
                <a:latin typeface="Helvetica Neue"/>
              </a:rPr>
              <a:t>1,500</a:t>
            </a:r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円</a:t>
            </a:r>
            <a:endParaRPr lang="en-US" altLang="ja-JP" sz="1450" dirty="0">
              <a:solidFill>
                <a:srgbClr val="222222"/>
              </a:solidFill>
              <a:latin typeface="Helvetica Neue"/>
            </a:endParaRPr>
          </a:p>
          <a:p>
            <a:pPr rtl="0" fontAlgn="t"/>
            <a:r>
              <a:rPr lang="ja-JP" altLang="en-US" sz="1450" dirty="0">
                <a:solidFill>
                  <a:srgbClr val="222222"/>
                </a:solidFill>
                <a:latin typeface="Helvetica Neue"/>
              </a:rPr>
              <a:t>管理栄養士によるスペシャルデザートとお茶をお楽しみください。</a:t>
            </a:r>
            <a:endParaRPr lang="ja-JP" altLang="en-US" sz="1450" dirty="0">
              <a:solidFill>
                <a:srgbClr val="222222"/>
              </a:solidFill>
              <a:effectLst/>
              <a:latin typeface="Helvetica Neue"/>
            </a:endParaRPr>
          </a:p>
          <a:p>
            <a:pPr rtl="0" fontAlgn="t"/>
            <a:b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</a:br>
            <a:r>
              <a:rPr lang="ja-JP" altLang="en-US" sz="1450" b="1" dirty="0">
                <a:solidFill>
                  <a:srgbClr val="222222"/>
                </a:solidFill>
                <a:effectLst/>
                <a:latin typeface="Helvetica Neue"/>
              </a:rPr>
              <a:t>＜ライアー個人セッション＞</a:t>
            </a:r>
            <a:endParaRPr lang="ja-JP" altLang="en-US" sz="1450" dirty="0">
              <a:solidFill>
                <a:srgbClr val="222222"/>
              </a:solidFill>
              <a:effectLst/>
              <a:latin typeface="Helvetica Neue"/>
            </a:endParaRPr>
          </a:p>
          <a:p>
            <a:pPr rtl="0" fontAlgn="t"/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　あなたの可能性を広げる波動セラピーです。</a:t>
            </a:r>
          </a:p>
          <a:p>
            <a:pPr rtl="0" fontAlgn="t"/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　からだにライアーをのせて演奏しながら、</a:t>
            </a:r>
          </a:p>
          <a:p>
            <a:pPr rtl="0" fontAlgn="t"/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　あなたのからだからのメッセージをお伝えします。</a:t>
            </a:r>
          </a:p>
          <a:p>
            <a:pPr rtl="0" fontAlgn="t"/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　</a:t>
            </a:r>
            <a:r>
              <a:rPr lang="en-US" altLang="ja-JP" sz="1450" dirty="0">
                <a:solidFill>
                  <a:srgbClr val="222222"/>
                </a:solidFill>
                <a:effectLst/>
                <a:latin typeface="Helvetica Neue"/>
              </a:rPr>
              <a:t>20</a:t>
            </a:r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分 </a:t>
            </a:r>
            <a:r>
              <a:rPr lang="en-US" altLang="ja-JP" sz="1450" dirty="0">
                <a:solidFill>
                  <a:srgbClr val="222222"/>
                </a:solidFill>
                <a:effectLst/>
                <a:latin typeface="Helvetica Neue"/>
              </a:rPr>
              <a:t>2,000</a:t>
            </a:r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円（</a:t>
            </a:r>
            <a:r>
              <a:rPr lang="en-US" altLang="ja-JP" sz="1450" dirty="0">
                <a:solidFill>
                  <a:srgbClr val="222222"/>
                </a:solidFill>
                <a:effectLst/>
                <a:latin typeface="Helvetica Neue"/>
              </a:rPr>
              <a:t>15:00〜</a:t>
            </a:r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予約制）</a:t>
            </a:r>
          </a:p>
          <a:p>
            <a:pPr rtl="0" fontAlgn="t"/>
            <a:r>
              <a:rPr lang="ja-JP" altLang="en-US" sz="1450" b="1" dirty="0">
                <a:solidFill>
                  <a:srgbClr val="222222"/>
                </a:solidFill>
                <a:effectLst/>
                <a:latin typeface="Helvetica Neue"/>
              </a:rPr>
              <a:t>＜ハンドトリートメント＞</a:t>
            </a:r>
            <a:endParaRPr lang="ja-JP" altLang="en-US" sz="1450" dirty="0">
              <a:solidFill>
                <a:srgbClr val="222222"/>
              </a:solidFill>
              <a:effectLst/>
              <a:latin typeface="Helvetica Neue"/>
            </a:endParaRPr>
          </a:p>
          <a:p>
            <a:pPr rtl="0" fontAlgn="t"/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　アロマセラピストによる至福のハンドトリートメント。</a:t>
            </a:r>
          </a:p>
          <a:p>
            <a:pPr rtl="0" fontAlgn="t"/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　上質な精油の香りをお楽しみください。</a:t>
            </a:r>
          </a:p>
          <a:p>
            <a:pPr rtl="0" fontAlgn="t"/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　</a:t>
            </a:r>
            <a:r>
              <a:rPr lang="en-US" altLang="ja-JP" sz="1450" dirty="0">
                <a:solidFill>
                  <a:srgbClr val="222222"/>
                </a:solidFill>
                <a:effectLst/>
                <a:latin typeface="Helvetica Neue"/>
              </a:rPr>
              <a:t>10</a:t>
            </a:r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分 </a:t>
            </a:r>
            <a:r>
              <a:rPr lang="en-US" altLang="ja-JP" sz="1450" dirty="0">
                <a:solidFill>
                  <a:srgbClr val="222222"/>
                </a:solidFill>
                <a:effectLst/>
                <a:latin typeface="Helvetica Neue"/>
              </a:rPr>
              <a:t>1,000</a:t>
            </a:r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円（随時）</a:t>
            </a:r>
            <a:endParaRPr lang="en-US" altLang="ja-JP" sz="1450" dirty="0">
              <a:solidFill>
                <a:srgbClr val="222222"/>
              </a:solidFill>
              <a:effectLst/>
              <a:latin typeface="Helvetica Neue"/>
            </a:endParaRPr>
          </a:p>
          <a:p>
            <a:pPr rtl="0" fontAlgn="t"/>
            <a:endParaRPr lang="en-US" altLang="ja-JP" sz="1150" dirty="0">
              <a:solidFill>
                <a:srgbClr val="222222"/>
              </a:solidFill>
              <a:effectLst/>
              <a:latin typeface="Helvetica Neue"/>
            </a:endParaRPr>
          </a:p>
          <a:p>
            <a:pPr rtl="0" fontAlgn="t"/>
            <a:r>
              <a:rPr lang="ja-JP" altLang="en-US" sz="1150" dirty="0">
                <a:solidFill>
                  <a:srgbClr val="222222"/>
                </a:solidFill>
                <a:effectLst/>
                <a:latin typeface="Helvetica Neue"/>
              </a:rPr>
              <a:t>＊会場での検温で</a:t>
            </a:r>
            <a:r>
              <a:rPr lang="en-US" altLang="ja-JP" sz="1150" dirty="0">
                <a:solidFill>
                  <a:srgbClr val="222222"/>
                </a:solidFill>
                <a:effectLst/>
                <a:latin typeface="Helvetica Neue"/>
              </a:rPr>
              <a:t>37</a:t>
            </a:r>
            <a:r>
              <a:rPr lang="ja-JP" altLang="en-US" sz="1150" dirty="0">
                <a:solidFill>
                  <a:srgbClr val="222222"/>
                </a:solidFill>
                <a:effectLst/>
                <a:latin typeface="Helvetica Neue"/>
              </a:rPr>
              <a:t>度以上ある方は、</a:t>
            </a:r>
            <a:r>
              <a:rPr lang="ja-JP" altLang="en-US" sz="1150" dirty="0">
                <a:solidFill>
                  <a:srgbClr val="222222"/>
                </a:solidFill>
                <a:latin typeface="Helvetica Neue"/>
              </a:rPr>
              <a:t>参加</a:t>
            </a:r>
            <a:r>
              <a:rPr lang="ja-JP" altLang="en-US" sz="1150" dirty="0">
                <a:solidFill>
                  <a:srgbClr val="222222"/>
                </a:solidFill>
                <a:effectLst/>
                <a:latin typeface="Helvetica Neue"/>
              </a:rPr>
              <a:t>をご遠慮いただきます。</a:t>
            </a:r>
          </a:p>
          <a:p>
            <a:pPr rtl="0" fontAlgn="t"/>
            <a:r>
              <a:rPr lang="ja-JP" altLang="en-US" sz="1150" dirty="0">
                <a:solidFill>
                  <a:srgbClr val="222222"/>
                </a:solidFill>
                <a:effectLst/>
                <a:latin typeface="Helvetica Neue"/>
              </a:rPr>
              <a:t>＊会場では、マスクをお願いいたします。</a:t>
            </a:r>
          </a:p>
          <a:p>
            <a:pPr rtl="0" fontAlgn="t"/>
            <a:b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</a:br>
            <a:endParaRPr lang="ja-JP" altLang="en-US" sz="1450" dirty="0">
              <a:solidFill>
                <a:srgbClr val="222222"/>
              </a:solidFill>
              <a:effectLst/>
              <a:latin typeface="Helvetica Neue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0756C89-E9E9-4CD7-BCEF-12FE8A38B7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3" t="18631" r="32624" b="20220"/>
          <a:stretch/>
        </p:blipFill>
        <p:spPr bwMode="auto">
          <a:xfrm>
            <a:off x="5645969" y="4775697"/>
            <a:ext cx="1525933" cy="1863330"/>
          </a:xfrm>
          <a:prstGeom prst="ellipse">
            <a:avLst/>
          </a:prstGeom>
          <a:ln>
            <a:noFill/>
          </a:ln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4CAF013-07BD-46DD-B42D-B594C438EB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8328" y="7510562"/>
            <a:ext cx="1643574" cy="1605462"/>
          </a:xfrm>
          <a:prstGeom prst="rect">
            <a:avLst/>
          </a:prstGeom>
        </p:spPr>
      </p:pic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8AA9EDD0-3842-43AD-92F4-3342BA44FB50}"/>
              </a:ext>
            </a:extLst>
          </p:cNvPr>
          <p:cNvGrpSpPr/>
          <p:nvPr/>
        </p:nvGrpSpPr>
        <p:grpSpPr>
          <a:xfrm>
            <a:off x="4471004" y="9426980"/>
            <a:ext cx="2822580" cy="1005605"/>
            <a:chOff x="4741376" y="9492759"/>
            <a:chExt cx="2715072" cy="1005605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B808494F-E57B-4238-A4E7-D684B62FC466}"/>
                </a:ext>
              </a:extLst>
            </p:cNvPr>
            <p:cNvSpPr/>
            <p:nvPr/>
          </p:nvSpPr>
          <p:spPr>
            <a:xfrm>
              <a:off x="4809558" y="9531934"/>
              <a:ext cx="2412058" cy="9664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1100" b="1" dirty="0">
                  <a:solidFill>
                    <a:srgbClr val="3A1D00"/>
                  </a:solidFill>
                  <a:latin typeface="小塚ゴシック Pr6N B"/>
                  <a:ea typeface="小塚明朝 Pr6N B" pitchFamily="18" charset="-128"/>
                </a:rPr>
                <a:t>主催：栄養ケアクラウドナイン</a:t>
              </a:r>
              <a:endParaRPr lang="en-US" altLang="ja-JP" sz="1100" dirty="0">
                <a:solidFill>
                  <a:srgbClr val="3A1D00"/>
                </a:solidFill>
                <a:latin typeface="小塚ゴシック Pr6N B"/>
                <a:ea typeface="HGP明朝E" panose="02020900000000000000" pitchFamily="18" charset="-128"/>
              </a:endParaRPr>
            </a:p>
            <a:p>
              <a:r>
                <a:rPr lang="ja-JP" altLang="en-US" sz="1100" dirty="0">
                  <a:solidFill>
                    <a:srgbClr val="3A1D00"/>
                  </a:solidFill>
                  <a:latin typeface="+mn-ea"/>
                </a:rPr>
                <a:t>東京都足立区本木</a:t>
              </a:r>
              <a:r>
                <a:rPr lang="en-US" altLang="ja-JP" sz="1100" dirty="0">
                  <a:solidFill>
                    <a:srgbClr val="3A1D00"/>
                  </a:solidFill>
                  <a:latin typeface="+mn-ea"/>
                </a:rPr>
                <a:t>2-29-2</a:t>
              </a:r>
            </a:p>
            <a:p>
              <a:r>
                <a:rPr lang="ja-JP" altLang="en-US" sz="1100" dirty="0">
                  <a:solidFill>
                    <a:srgbClr val="3A1D00"/>
                  </a:solidFill>
                  <a:latin typeface="+mn-ea"/>
                </a:rPr>
                <a:t>管理栄養士　北川智恵子　</a:t>
              </a:r>
              <a:endParaRPr lang="en-US" altLang="ja-JP" sz="1100" dirty="0">
                <a:solidFill>
                  <a:srgbClr val="3A1D00"/>
                </a:solidFill>
                <a:latin typeface="+mn-ea"/>
              </a:endParaRPr>
            </a:p>
            <a:p>
              <a:r>
                <a:rPr lang="ja-JP" altLang="en-US" sz="1100" dirty="0">
                  <a:solidFill>
                    <a:srgbClr val="3A1D00"/>
                  </a:solidFill>
                  <a:latin typeface="小塚ゴシック Pr6N B"/>
                  <a:ea typeface="HGP明朝E" panose="02020900000000000000" pitchFamily="18" charset="-128"/>
                </a:rPr>
                <a:t>携帯：</a:t>
              </a:r>
              <a:r>
                <a:rPr lang="en-US" altLang="ja-JP" sz="1100" dirty="0">
                  <a:solidFill>
                    <a:srgbClr val="3A1D00"/>
                  </a:solidFill>
                  <a:latin typeface="小塚ゴシック Pr6N B"/>
                  <a:ea typeface="HGP明朝E" panose="02020900000000000000" pitchFamily="18" charset="-128"/>
                </a:rPr>
                <a:t>080-3008-9230</a:t>
              </a:r>
              <a:r>
                <a:rPr lang="ja-JP" altLang="en-US" sz="1100" dirty="0">
                  <a:solidFill>
                    <a:srgbClr val="3A1D00"/>
                  </a:solidFill>
                  <a:latin typeface="小塚ゴシック Pr6N B"/>
                  <a:ea typeface="HGP明朝E" panose="02020900000000000000" pitchFamily="18" charset="-128"/>
                </a:rPr>
                <a:t>　　</a:t>
              </a:r>
              <a:endParaRPr lang="en-US" altLang="ja-JP" sz="1100" dirty="0">
                <a:solidFill>
                  <a:srgbClr val="3A1D00"/>
                </a:solidFill>
                <a:latin typeface="小塚ゴシック Pr6N B"/>
                <a:ea typeface="HGP明朝E" panose="02020900000000000000" pitchFamily="18" charset="-128"/>
              </a:endParaRPr>
            </a:p>
            <a:p>
              <a:r>
                <a:rPr lang="en-US" altLang="ja-JP" sz="1100" dirty="0">
                  <a:solidFill>
                    <a:srgbClr val="3A1D00"/>
                  </a:solidFill>
                  <a:latin typeface="小塚ゴシック Pr6N B"/>
                  <a:ea typeface="HGP明朝E" panose="02020900000000000000" pitchFamily="18" charset="-128"/>
                </a:rPr>
                <a:t>Mail:</a:t>
              </a:r>
              <a:r>
                <a:rPr lang="en-US" altLang="ja-JP" sz="1100" dirty="0">
                  <a:solidFill>
                    <a:srgbClr val="3A1D00"/>
                  </a:solidFill>
                  <a:latin typeface="小塚ゴシック Pr6N B"/>
                  <a:ea typeface="HGP明朝E" panose="02020900000000000000" pitchFamily="18" charset="-128"/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ckitagawa0628@gmail.com</a:t>
              </a:r>
              <a:endParaRPr lang="en-US" altLang="ja-JP" sz="1100" dirty="0">
                <a:solidFill>
                  <a:srgbClr val="3A1D00"/>
                </a:solidFill>
                <a:latin typeface="小塚ゴシック Pr6N B"/>
                <a:ea typeface="HGP明朝E" panose="02020900000000000000" pitchFamily="18" charset="-128"/>
              </a:endParaRPr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34C64A0D-00D4-41B7-A587-81B11B277CF5}"/>
                </a:ext>
              </a:extLst>
            </p:cNvPr>
            <p:cNvSpPr/>
            <p:nvPr/>
          </p:nvSpPr>
          <p:spPr>
            <a:xfrm>
              <a:off x="4741376" y="9492759"/>
              <a:ext cx="2715072" cy="989600"/>
            </a:xfrm>
            <a:prstGeom prst="rect">
              <a:avLst/>
            </a:prstGeom>
            <a:noFill/>
            <a:ln w="381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15379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DA077BE0-2118-497E-8259-4A13723FE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66070" y="1566070"/>
            <a:ext cx="10691813" cy="7559675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4656AC0-5354-4524-B5BA-0E29543BE48A}"/>
              </a:ext>
            </a:extLst>
          </p:cNvPr>
          <p:cNvSpPr/>
          <p:nvPr/>
        </p:nvSpPr>
        <p:spPr>
          <a:xfrm>
            <a:off x="2148144" y="762030"/>
            <a:ext cx="34792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ja-JP" altLang="en-US" sz="2800" dirty="0">
              <a:solidFill>
                <a:srgbClr val="3A1D00"/>
              </a:solidFill>
              <a:latin typeface="小塚明朝 Pr6N B" pitchFamily="18" charset="-128"/>
              <a:ea typeface="小塚明朝 Pr6N B" pitchFamily="18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40BE298-9B9D-4672-98C1-0D49B704B608}"/>
              </a:ext>
            </a:extLst>
          </p:cNvPr>
          <p:cNvSpPr/>
          <p:nvPr/>
        </p:nvSpPr>
        <p:spPr>
          <a:xfrm>
            <a:off x="69340" y="170375"/>
            <a:ext cx="73319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500" b="1" dirty="0">
                <a:solidFill>
                  <a:srgbClr val="3A1D00"/>
                </a:solidFill>
                <a:latin typeface="AR楷書体M04" panose="03000609000000000000" pitchFamily="65" charset="-128"/>
                <a:ea typeface="AR楷書体M04" panose="03000609000000000000" pitchFamily="65" charset="-128"/>
              </a:rPr>
              <a:t>ライアー波動浴</a:t>
            </a:r>
            <a:endParaRPr lang="en-US" altLang="ja-JP" sz="3500" b="1" dirty="0">
              <a:solidFill>
                <a:srgbClr val="3A1D00"/>
              </a:solidFill>
              <a:latin typeface="AR楷書体M04" panose="03000609000000000000" pitchFamily="65" charset="-128"/>
              <a:ea typeface="AR楷書体M04" panose="03000609000000000000" pitchFamily="65" charset="-128"/>
            </a:endParaRPr>
          </a:p>
          <a:p>
            <a:r>
              <a:rPr lang="ja-JP" altLang="en-US" sz="3500" b="1" dirty="0">
                <a:solidFill>
                  <a:srgbClr val="3A1D00"/>
                </a:solidFill>
                <a:latin typeface="AR楷書体M04" panose="03000609000000000000" pitchFamily="65" charset="-128"/>
                <a:ea typeface="AR楷書体M04" panose="03000609000000000000" pitchFamily="65" charset="-128"/>
              </a:rPr>
              <a:t>　　リフィーラスで若々しく健康に</a:t>
            </a:r>
            <a:endParaRPr lang="en-US" altLang="ja-JP" sz="3500" b="1" dirty="0">
              <a:solidFill>
                <a:srgbClr val="3A1D00"/>
              </a:solidFill>
              <a:latin typeface="AR楷書体M04" panose="03000609000000000000" pitchFamily="65" charset="-128"/>
              <a:ea typeface="AR楷書体M04" panose="03000609000000000000" pitchFamily="65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847AFAB-1C41-4C6B-9E14-94A00D5DA560}"/>
              </a:ext>
            </a:extLst>
          </p:cNvPr>
          <p:cNvSpPr/>
          <p:nvPr/>
        </p:nvSpPr>
        <p:spPr>
          <a:xfrm>
            <a:off x="4045762" y="595875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ja-JP" altLang="en-US" sz="1800" dirty="0">
              <a:solidFill>
                <a:srgbClr val="CC0000"/>
              </a:solidFill>
              <a:latin typeface="小塚ゴシック Pr6N B" pitchFamily="34" charset="-128"/>
              <a:ea typeface="小塚ゴシック Pr6N B" pitchFamily="34" charset="-128"/>
            </a:endParaRP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B52D943F-9257-488E-8F6F-ACCF427B8E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564" y="9653577"/>
            <a:ext cx="549175" cy="557094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BADFD322-6507-4062-9625-294104C84D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40" t="20665"/>
          <a:stretch/>
        </p:blipFill>
        <p:spPr>
          <a:xfrm>
            <a:off x="3756333" y="1655287"/>
            <a:ext cx="3652308" cy="2366004"/>
          </a:xfrm>
          <a:prstGeom prst="ellipse">
            <a:avLst/>
          </a:prstGeom>
          <a:ln>
            <a:noFill/>
          </a:ln>
          <a:effectLst>
            <a:softEdge rad="228600"/>
          </a:effectLst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1FF01E3-5A93-4B76-90D0-A05AEE8CD9ED}"/>
              </a:ext>
            </a:extLst>
          </p:cNvPr>
          <p:cNvSpPr txBox="1"/>
          <p:nvPr/>
        </p:nvSpPr>
        <p:spPr>
          <a:xfrm>
            <a:off x="117009" y="1500227"/>
            <a:ext cx="7054893" cy="9848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t"/>
            <a:r>
              <a:rPr lang="ja-JP" altLang="en-US" sz="1500" b="0" dirty="0">
                <a:solidFill>
                  <a:srgbClr val="222222"/>
                </a:solidFill>
                <a:effectLst/>
                <a:latin typeface="Helvetica Neue"/>
              </a:rPr>
              <a:t>ドイツの波動弦楽器「ライアー」の波動でこころをゆるめて、</a:t>
            </a:r>
            <a:endParaRPr lang="en-US" altLang="ja-JP" sz="1500" b="0" dirty="0">
              <a:solidFill>
                <a:srgbClr val="222222"/>
              </a:solidFill>
              <a:effectLst/>
              <a:latin typeface="Helvetica Neue"/>
            </a:endParaRPr>
          </a:p>
          <a:p>
            <a:pPr rtl="0" fontAlgn="t"/>
            <a:r>
              <a:rPr lang="ja-JP" altLang="en-US" sz="1500" b="0" dirty="0">
                <a:solidFill>
                  <a:srgbClr val="222222"/>
                </a:solidFill>
                <a:effectLst/>
                <a:latin typeface="Helvetica Neue"/>
              </a:rPr>
              <a:t>細胞を活性化させるサプリ「リフィーラス」で免疫力を高めて、</a:t>
            </a:r>
            <a:endParaRPr lang="en-US" altLang="ja-JP" sz="1500" dirty="0">
              <a:solidFill>
                <a:srgbClr val="222222"/>
              </a:solidFill>
              <a:latin typeface="Helvetica Neue"/>
            </a:endParaRPr>
          </a:p>
          <a:p>
            <a:pPr rtl="0" fontAlgn="t"/>
            <a:r>
              <a:rPr lang="ja-JP" altLang="en-US" sz="1500" b="0" dirty="0">
                <a:solidFill>
                  <a:srgbClr val="222222"/>
                </a:solidFill>
                <a:effectLst/>
                <a:latin typeface="Helvetica Neue"/>
              </a:rPr>
              <a:t>本当のあなたを生きませんか？</a:t>
            </a:r>
          </a:p>
          <a:p>
            <a:pPr rtl="0" fontAlgn="t"/>
            <a:br>
              <a:rPr lang="ja-JP" altLang="en-US" sz="1800" dirty="0">
                <a:solidFill>
                  <a:srgbClr val="222222"/>
                </a:solidFill>
                <a:effectLst/>
                <a:latin typeface="Helvetica Neue"/>
              </a:rPr>
            </a:br>
            <a:r>
              <a:rPr lang="ja-JP" altLang="en-US" sz="1450" b="1" dirty="0">
                <a:solidFill>
                  <a:srgbClr val="222222"/>
                </a:solidFill>
                <a:effectLst/>
                <a:latin typeface="Helvetica Neue"/>
              </a:rPr>
              <a:t>＜ライアーとは＞</a:t>
            </a:r>
            <a:endParaRPr lang="ja-JP" altLang="en-US" sz="1450" dirty="0">
              <a:solidFill>
                <a:srgbClr val="222222"/>
              </a:solidFill>
              <a:effectLst/>
              <a:latin typeface="Helvetica Neue"/>
            </a:endParaRPr>
          </a:p>
          <a:p>
            <a:pPr rtl="0" fontAlgn="t"/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　ドイツの教育者シュタイナー理論から生まれた弦楽器。</a:t>
            </a:r>
            <a:r>
              <a:rPr lang="en-US" altLang="ja-JP" sz="1450" dirty="0">
                <a:solidFill>
                  <a:srgbClr val="222222"/>
                </a:solidFill>
                <a:effectLst/>
                <a:latin typeface="Helvetica Neue"/>
              </a:rPr>
              <a:t>432hz</a:t>
            </a:r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の癒やしの波動は、</a:t>
            </a:r>
          </a:p>
          <a:p>
            <a:pPr rtl="0" fontAlgn="t"/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　大地、宇宙、自己とのつながりを深めます。</a:t>
            </a:r>
          </a:p>
          <a:p>
            <a:pPr rtl="0" fontAlgn="t"/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　●ライアーセラピスト：舟倉ひさ子（食</a:t>
            </a:r>
            <a:r>
              <a:rPr lang="en-US" altLang="ja-JP" sz="1450" dirty="0">
                <a:solidFill>
                  <a:srgbClr val="222222"/>
                </a:solidFill>
                <a:latin typeface="Helvetica Neue"/>
              </a:rPr>
              <a:t>×</a:t>
            </a:r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音の和えリスト、栄養士、精進料理教室主宰）</a:t>
            </a:r>
          </a:p>
          <a:p>
            <a:pPr rtl="0" fontAlgn="t"/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　</a:t>
            </a:r>
          </a:p>
          <a:p>
            <a:pPr rtl="0" fontAlgn="t"/>
            <a:r>
              <a:rPr lang="ja-JP" altLang="en-US" sz="1450" b="1" dirty="0">
                <a:solidFill>
                  <a:srgbClr val="222222"/>
                </a:solidFill>
                <a:effectLst/>
                <a:latin typeface="Helvetica Neue"/>
              </a:rPr>
              <a:t>＜リフィーラスとは＞</a:t>
            </a:r>
            <a:endParaRPr lang="ja-JP" altLang="en-US" sz="1450" dirty="0">
              <a:solidFill>
                <a:srgbClr val="222222"/>
              </a:solidFill>
              <a:effectLst/>
              <a:latin typeface="Helvetica Neue"/>
            </a:endParaRPr>
          </a:p>
          <a:p>
            <a:pPr rtl="0" fontAlgn="t"/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　長寿遺伝子を活性化させ、細胞から若返らせるＮＭＮのサプリメント。</a:t>
            </a:r>
          </a:p>
          <a:p>
            <a:pPr rtl="0" fontAlgn="t"/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　●講師：北川智恵子</a:t>
            </a:r>
          </a:p>
          <a:p>
            <a:pPr rtl="0" fontAlgn="t"/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　　（管理栄養士、健康運動指導士、</a:t>
            </a:r>
            <a:r>
              <a:rPr lang="en-US" altLang="ja-JP" sz="1450" dirty="0">
                <a:solidFill>
                  <a:srgbClr val="222222"/>
                </a:solidFill>
                <a:effectLst/>
                <a:latin typeface="Helvetica Neue"/>
              </a:rPr>
              <a:t>JAA</a:t>
            </a:r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アロマコーディネーター・トップインストラクター）</a:t>
            </a:r>
            <a:b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</a:br>
            <a:endParaRPr lang="ja-JP" altLang="en-US" sz="1450" dirty="0">
              <a:solidFill>
                <a:srgbClr val="222222"/>
              </a:solidFill>
              <a:effectLst/>
              <a:latin typeface="Helvetica Neue"/>
            </a:endParaRPr>
          </a:p>
          <a:p>
            <a:pPr rtl="0" fontAlgn="t"/>
            <a:r>
              <a:rPr lang="ja-JP" altLang="en-US" sz="1450" b="1" dirty="0">
                <a:solidFill>
                  <a:srgbClr val="222222"/>
                </a:solidFill>
                <a:effectLst/>
                <a:latin typeface="Helvetica Neue"/>
              </a:rPr>
              <a:t>タイムテーブル</a:t>
            </a:r>
            <a:endParaRPr lang="ja-JP" altLang="en-US" sz="1450" dirty="0">
              <a:solidFill>
                <a:srgbClr val="222222"/>
              </a:solidFill>
              <a:effectLst/>
              <a:latin typeface="Helvetica Neue"/>
            </a:endParaRPr>
          </a:p>
          <a:p>
            <a:pPr rtl="0" fontAlgn="t"/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・ライアーの音に耳を澄ませよう　</a:t>
            </a:r>
            <a:r>
              <a:rPr lang="en-US" altLang="ja-JP" sz="1450" dirty="0">
                <a:solidFill>
                  <a:srgbClr val="222222"/>
                </a:solidFill>
                <a:effectLst/>
                <a:latin typeface="Helvetica Neue"/>
              </a:rPr>
              <a:t>20</a:t>
            </a:r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分（舟倉）</a:t>
            </a:r>
          </a:p>
          <a:p>
            <a:pPr rtl="0" fontAlgn="t"/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・細胞の再生を促進するリフィーラスと栄養のお話　</a:t>
            </a:r>
            <a:r>
              <a:rPr lang="en-US" altLang="ja-JP" sz="1450" dirty="0">
                <a:solidFill>
                  <a:srgbClr val="222222"/>
                </a:solidFill>
                <a:effectLst/>
                <a:latin typeface="Helvetica Neue"/>
              </a:rPr>
              <a:t>10</a:t>
            </a:r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分（北川）　</a:t>
            </a:r>
          </a:p>
          <a:p>
            <a:pPr rtl="0" fontAlgn="t"/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・質疑応答　</a:t>
            </a:r>
            <a:r>
              <a:rPr lang="en-US" altLang="ja-JP" sz="1450" dirty="0">
                <a:solidFill>
                  <a:srgbClr val="222222"/>
                </a:solidFill>
                <a:effectLst/>
                <a:latin typeface="Helvetica Neue"/>
              </a:rPr>
              <a:t>10</a:t>
            </a:r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分（北川）　</a:t>
            </a:r>
          </a:p>
          <a:p>
            <a:pPr rtl="0" fontAlgn="t"/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・ライアーの波動を楽な姿勢で感じよう　</a:t>
            </a:r>
            <a:r>
              <a:rPr lang="en-US" altLang="ja-JP" sz="1450" dirty="0">
                <a:solidFill>
                  <a:srgbClr val="222222"/>
                </a:solidFill>
                <a:effectLst/>
                <a:latin typeface="Helvetica Neue"/>
              </a:rPr>
              <a:t>15</a:t>
            </a:r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分（舟倉）</a:t>
            </a:r>
          </a:p>
          <a:p>
            <a:pPr rtl="0" fontAlgn="t"/>
            <a:endParaRPr lang="ja-JP" altLang="en-US" sz="1450" dirty="0">
              <a:solidFill>
                <a:srgbClr val="222222"/>
              </a:solidFill>
              <a:effectLst/>
              <a:latin typeface="Helvetica Neue"/>
            </a:endParaRPr>
          </a:p>
          <a:p>
            <a:pPr rtl="0" fontAlgn="t"/>
            <a:r>
              <a:rPr lang="ja-JP" altLang="en-US" sz="1450" b="1" dirty="0">
                <a:solidFill>
                  <a:srgbClr val="222222"/>
                </a:solidFill>
                <a:effectLst/>
                <a:latin typeface="Helvetica Neue"/>
              </a:rPr>
              <a:t>日時：</a:t>
            </a:r>
            <a:r>
              <a:rPr lang="en-US" altLang="ja-JP" sz="1450" dirty="0">
                <a:solidFill>
                  <a:srgbClr val="222222"/>
                </a:solidFill>
                <a:effectLst/>
                <a:latin typeface="Helvetica Neue"/>
              </a:rPr>
              <a:t>2020</a:t>
            </a:r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年</a:t>
            </a:r>
            <a:r>
              <a:rPr lang="en-US" altLang="ja-JP" sz="1450" dirty="0">
                <a:solidFill>
                  <a:srgbClr val="222222"/>
                </a:solidFill>
                <a:effectLst/>
                <a:latin typeface="Helvetica Neue"/>
              </a:rPr>
              <a:t>10</a:t>
            </a:r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月</a:t>
            </a:r>
            <a:r>
              <a:rPr lang="en-US" altLang="ja-JP" sz="1450" dirty="0">
                <a:solidFill>
                  <a:srgbClr val="222222"/>
                </a:solidFill>
                <a:effectLst/>
                <a:latin typeface="Helvetica Neue"/>
              </a:rPr>
              <a:t>4</a:t>
            </a:r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日（日）</a:t>
            </a:r>
          </a:p>
          <a:p>
            <a:pPr rtl="0" fontAlgn="t"/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午前の部：開場：  </a:t>
            </a:r>
            <a:r>
              <a:rPr lang="en-US" altLang="ja-JP" sz="1450" dirty="0">
                <a:solidFill>
                  <a:srgbClr val="222222"/>
                </a:solidFill>
                <a:effectLst/>
                <a:latin typeface="Helvetica Neue"/>
              </a:rPr>
              <a:t>9:45  </a:t>
            </a:r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開演：</a:t>
            </a:r>
            <a:r>
              <a:rPr lang="en-US" altLang="ja-JP" sz="1450" dirty="0">
                <a:solidFill>
                  <a:srgbClr val="222222"/>
                </a:solidFill>
                <a:effectLst/>
                <a:latin typeface="Helvetica Neue"/>
              </a:rPr>
              <a:t>10:00〜12:00</a:t>
            </a:r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　　</a:t>
            </a:r>
            <a:r>
              <a:rPr lang="en-US" altLang="ja-JP" sz="1450" dirty="0">
                <a:solidFill>
                  <a:srgbClr val="222222"/>
                </a:solidFill>
                <a:effectLst/>
                <a:latin typeface="Helvetica Neue"/>
              </a:rPr>
              <a:t>※</a:t>
            </a:r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二部入れ替え制</a:t>
            </a:r>
          </a:p>
          <a:p>
            <a:pPr rtl="0" fontAlgn="t"/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午後の部：開場：</a:t>
            </a:r>
            <a:r>
              <a:rPr lang="en-US" altLang="ja-JP" sz="1450" dirty="0">
                <a:solidFill>
                  <a:srgbClr val="222222"/>
                </a:solidFill>
                <a:effectLst/>
                <a:latin typeface="Helvetica Neue"/>
              </a:rPr>
              <a:t>12:45  </a:t>
            </a:r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開演：</a:t>
            </a:r>
            <a:r>
              <a:rPr lang="en-US" altLang="ja-JP" sz="1450" dirty="0">
                <a:solidFill>
                  <a:srgbClr val="222222"/>
                </a:solidFill>
                <a:effectLst/>
                <a:latin typeface="Helvetica Neue"/>
              </a:rPr>
              <a:t>13:00〜15:00</a:t>
            </a:r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　　　　　</a:t>
            </a:r>
          </a:p>
          <a:p>
            <a:pPr rtl="0" fontAlgn="t"/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場　　所：光うさぎカフェ　東京都墨田区立花</a:t>
            </a:r>
            <a:r>
              <a:rPr lang="en-US" altLang="ja-JP" sz="1450" dirty="0">
                <a:solidFill>
                  <a:srgbClr val="222222"/>
                </a:solidFill>
                <a:effectLst/>
                <a:latin typeface="Helvetica Neue"/>
              </a:rPr>
              <a:t>3-2-1</a:t>
            </a:r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　都営亀戸線 東あずま駅 徒歩</a:t>
            </a:r>
            <a:r>
              <a:rPr lang="en-US" altLang="ja-JP" sz="1450" dirty="0">
                <a:solidFill>
                  <a:srgbClr val="222222"/>
                </a:solidFill>
                <a:effectLst/>
                <a:latin typeface="Helvetica Neue"/>
              </a:rPr>
              <a:t>5</a:t>
            </a:r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分</a:t>
            </a:r>
            <a:endParaRPr lang="en-US" altLang="ja-JP" sz="1450" dirty="0">
              <a:solidFill>
                <a:srgbClr val="222222"/>
              </a:solidFill>
              <a:effectLst/>
              <a:latin typeface="Helvetica Neue"/>
            </a:endParaRPr>
          </a:p>
          <a:p>
            <a:pPr rtl="0" fontAlgn="t"/>
            <a:endParaRPr lang="ja-JP" altLang="en-US" sz="1450" dirty="0">
              <a:solidFill>
                <a:srgbClr val="222222"/>
              </a:solidFill>
              <a:effectLst/>
              <a:latin typeface="Helvetica Neue"/>
            </a:endParaRPr>
          </a:p>
          <a:p>
            <a:pPr rtl="0" fontAlgn="t"/>
            <a:r>
              <a:rPr lang="ja-JP" altLang="en-US" sz="1450" b="1" dirty="0">
                <a:solidFill>
                  <a:srgbClr val="222222"/>
                </a:solidFill>
                <a:effectLst/>
                <a:latin typeface="Helvetica Neue"/>
              </a:rPr>
              <a:t>入 場 料 ：</a:t>
            </a:r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予約 </a:t>
            </a:r>
            <a:r>
              <a:rPr lang="en-US" altLang="ja-JP" sz="1450" dirty="0">
                <a:solidFill>
                  <a:srgbClr val="222222"/>
                </a:solidFill>
                <a:effectLst/>
                <a:latin typeface="Helvetica Neue"/>
              </a:rPr>
              <a:t>5,000</a:t>
            </a:r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円　</a:t>
            </a:r>
            <a:r>
              <a:rPr lang="en-US" altLang="ja-JP" sz="1450" dirty="0">
                <a:solidFill>
                  <a:srgbClr val="222222"/>
                </a:solidFill>
                <a:effectLst/>
                <a:latin typeface="Helvetica Neue"/>
              </a:rPr>
              <a:t>/</a:t>
            </a:r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　当日 </a:t>
            </a:r>
            <a:r>
              <a:rPr lang="en-US" altLang="ja-JP" sz="1450" dirty="0">
                <a:solidFill>
                  <a:srgbClr val="222222"/>
                </a:solidFill>
                <a:effectLst/>
                <a:latin typeface="Helvetica Neue"/>
              </a:rPr>
              <a:t>5,500</a:t>
            </a:r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円</a:t>
            </a:r>
          </a:p>
          <a:p>
            <a:pPr rtl="0" fontAlgn="t"/>
            <a:r>
              <a:rPr lang="ja-JP" altLang="en-US" sz="1450" b="1" dirty="0">
                <a:solidFill>
                  <a:srgbClr val="222222"/>
                </a:solidFill>
                <a:effectLst/>
                <a:latin typeface="Helvetica Neue"/>
              </a:rPr>
              <a:t>喫茶料金</a:t>
            </a:r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：予約</a:t>
            </a:r>
            <a:r>
              <a:rPr lang="en-US" altLang="ja-JP" sz="1450" dirty="0">
                <a:solidFill>
                  <a:srgbClr val="222222"/>
                </a:solidFill>
                <a:effectLst/>
                <a:latin typeface="Helvetica Neue"/>
              </a:rPr>
              <a:t>1,000</a:t>
            </a:r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円　</a:t>
            </a:r>
            <a:r>
              <a:rPr lang="en-US" altLang="ja-JP" sz="1450" dirty="0">
                <a:solidFill>
                  <a:srgbClr val="222222"/>
                </a:solidFill>
                <a:effectLst/>
                <a:latin typeface="Helvetica Neue"/>
              </a:rPr>
              <a:t>/</a:t>
            </a:r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　当日 </a:t>
            </a:r>
            <a:r>
              <a:rPr lang="en-US" altLang="ja-JP" sz="1450" dirty="0">
                <a:solidFill>
                  <a:srgbClr val="222222"/>
                </a:solidFill>
                <a:effectLst/>
                <a:latin typeface="Helvetica Neue"/>
              </a:rPr>
              <a:t>1,500</a:t>
            </a:r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円</a:t>
            </a:r>
            <a:endParaRPr lang="en-US" altLang="ja-JP" sz="1450" dirty="0">
              <a:solidFill>
                <a:srgbClr val="222222"/>
              </a:solidFill>
              <a:latin typeface="Helvetica Neue"/>
            </a:endParaRPr>
          </a:p>
          <a:p>
            <a:pPr rtl="0" fontAlgn="t"/>
            <a:r>
              <a:rPr lang="ja-JP" altLang="en-US" sz="1450" dirty="0">
                <a:solidFill>
                  <a:srgbClr val="222222"/>
                </a:solidFill>
                <a:latin typeface="Helvetica Neue"/>
              </a:rPr>
              <a:t>管理栄養士によるスペシャルデザートとお茶をお楽しみください。</a:t>
            </a:r>
            <a:endParaRPr lang="ja-JP" altLang="en-US" sz="1450" dirty="0">
              <a:solidFill>
                <a:srgbClr val="222222"/>
              </a:solidFill>
              <a:effectLst/>
              <a:latin typeface="Helvetica Neue"/>
            </a:endParaRPr>
          </a:p>
          <a:p>
            <a:pPr rtl="0" fontAlgn="t"/>
            <a:b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</a:br>
            <a:r>
              <a:rPr lang="ja-JP" altLang="en-US" sz="1450" b="1" dirty="0">
                <a:solidFill>
                  <a:srgbClr val="222222"/>
                </a:solidFill>
                <a:effectLst/>
                <a:latin typeface="Helvetica Neue"/>
              </a:rPr>
              <a:t>＜ライアー個人セッション＞</a:t>
            </a:r>
            <a:endParaRPr lang="ja-JP" altLang="en-US" sz="1450" dirty="0">
              <a:solidFill>
                <a:srgbClr val="222222"/>
              </a:solidFill>
              <a:effectLst/>
              <a:latin typeface="Helvetica Neue"/>
            </a:endParaRPr>
          </a:p>
          <a:p>
            <a:pPr rtl="0" fontAlgn="t"/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　あなたの可能性を広げる波動セラピーです。</a:t>
            </a:r>
          </a:p>
          <a:p>
            <a:pPr rtl="0" fontAlgn="t"/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　からだにライアーをのせて演奏しながら、</a:t>
            </a:r>
          </a:p>
          <a:p>
            <a:pPr rtl="0" fontAlgn="t"/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　あなたのからだからのメッセージをお伝えします。</a:t>
            </a:r>
          </a:p>
          <a:p>
            <a:pPr rtl="0" fontAlgn="t"/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　</a:t>
            </a:r>
            <a:r>
              <a:rPr lang="en-US" altLang="ja-JP" sz="1450" dirty="0">
                <a:solidFill>
                  <a:srgbClr val="222222"/>
                </a:solidFill>
                <a:effectLst/>
                <a:latin typeface="Helvetica Neue"/>
              </a:rPr>
              <a:t>20</a:t>
            </a:r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分 </a:t>
            </a:r>
            <a:r>
              <a:rPr lang="en-US" altLang="ja-JP" sz="1450" dirty="0">
                <a:solidFill>
                  <a:srgbClr val="222222"/>
                </a:solidFill>
                <a:effectLst/>
                <a:latin typeface="Helvetica Neue"/>
              </a:rPr>
              <a:t>2,000</a:t>
            </a:r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円（</a:t>
            </a:r>
            <a:r>
              <a:rPr lang="en-US" altLang="ja-JP" sz="1450" dirty="0">
                <a:solidFill>
                  <a:srgbClr val="222222"/>
                </a:solidFill>
                <a:effectLst/>
                <a:latin typeface="Helvetica Neue"/>
              </a:rPr>
              <a:t>15:00〜</a:t>
            </a:r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予約制）</a:t>
            </a:r>
          </a:p>
          <a:p>
            <a:pPr rtl="0" fontAlgn="t"/>
            <a:r>
              <a:rPr lang="ja-JP" altLang="en-US" sz="1450" b="1" dirty="0">
                <a:solidFill>
                  <a:srgbClr val="222222"/>
                </a:solidFill>
                <a:effectLst/>
                <a:latin typeface="Helvetica Neue"/>
              </a:rPr>
              <a:t>＜ハンドトリートメント＞</a:t>
            </a:r>
            <a:endParaRPr lang="ja-JP" altLang="en-US" sz="1450" dirty="0">
              <a:solidFill>
                <a:srgbClr val="222222"/>
              </a:solidFill>
              <a:effectLst/>
              <a:latin typeface="Helvetica Neue"/>
            </a:endParaRPr>
          </a:p>
          <a:p>
            <a:pPr rtl="0" fontAlgn="t"/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　アロマセラピストによる至福のハンドトリートメント。</a:t>
            </a:r>
          </a:p>
          <a:p>
            <a:pPr rtl="0" fontAlgn="t"/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　上質な精油の香りをお楽しみください。</a:t>
            </a:r>
          </a:p>
          <a:p>
            <a:pPr rtl="0" fontAlgn="t"/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　</a:t>
            </a:r>
            <a:r>
              <a:rPr lang="en-US" altLang="ja-JP" sz="1450" dirty="0">
                <a:solidFill>
                  <a:srgbClr val="222222"/>
                </a:solidFill>
                <a:effectLst/>
                <a:latin typeface="Helvetica Neue"/>
              </a:rPr>
              <a:t>10</a:t>
            </a:r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分 </a:t>
            </a:r>
            <a:r>
              <a:rPr lang="en-US" altLang="ja-JP" sz="1450" dirty="0">
                <a:solidFill>
                  <a:srgbClr val="222222"/>
                </a:solidFill>
                <a:effectLst/>
                <a:latin typeface="Helvetica Neue"/>
              </a:rPr>
              <a:t>1,000</a:t>
            </a:r>
            <a: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  <a:t>円（随時）</a:t>
            </a:r>
            <a:endParaRPr lang="en-US" altLang="ja-JP" sz="1450" dirty="0">
              <a:solidFill>
                <a:srgbClr val="222222"/>
              </a:solidFill>
              <a:effectLst/>
              <a:latin typeface="Helvetica Neue"/>
            </a:endParaRPr>
          </a:p>
          <a:p>
            <a:pPr rtl="0" fontAlgn="t"/>
            <a:endParaRPr lang="en-US" altLang="ja-JP" sz="1150" dirty="0">
              <a:solidFill>
                <a:srgbClr val="222222"/>
              </a:solidFill>
              <a:effectLst/>
              <a:latin typeface="Helvetica Neue"/>
            </a:endParaRPr>
          </a:p>
          <a:p>
            <a:pPr rtl="0" fontAlgn="t"/>
            <a:r>
              <a:rPr lang="ja-JP" altLang="en-US" sz="1150" dirty="0">
                <a:solidFill>
                  <a:srgbClr val="222222"/>
                </a:solidFill>
                <a:effectLst/>
                <a:latin typeface="Helvetica Neue"/>
              </a:rPr>
              <a:t>＊会場での検温で</a:t>
            </a:r>
            <a:r>
              <a:rPr lang="en-US" altLang="ja-JP" sz="1150" dirty="0">
                <a:solidFill>
                  <a:srgbClr val="222222"/>
                </a:solidFill>
                <a:effectLst/>
                <a:latin typeface="Helvetica Neue"/>
              </a:rPr>
              <a:t>37</a:t>
            </a:r>
            <a:r>
              <a:rPr lang="ja-JP" altLang="en-US" sz="1150" dirty="0">
                <a:solidFill>
                  <a:srgbClr val="222222"/>
                </a:solidFill>
                <a:effectLst/>
                <a:latin typeface="Helvetica Neue"/>
              </a:rPr>
              <a:t>度以上ある方は、</a:t>
            </a:r>
            <a:r>
              <a:rPr lang="ja-JP" altLang="en-US" sz="1150" dirty="0">
                <a:solidFill>
                  <a:srgbClr val="222222"/>
                </a:solidFill>
                <a:latin typeface="Helvetica Neue"/>
              </a:rPr>
              <a:t>参加</a:t>
            </a:r>
            <a:r>
              <a:rPr lang="ja-JP" altLang="en-US" sz="1150" dirty="0">
                <a:solidFill>
                  <a:srgbClr val="222222"/>
                </a:solidFill>
                <a:effectLst/>
                <a:latin typeface="Helvetica Neue"/>
              </a:rPr>
              <a:t>をご遠慮いただきます。</a:t>
            </a:r>
          </a:p>
          <a:p>
            <a:pPr rtl="0" fontAlgn="t"/>
            <a:r>
              <a:rPr lang="ja-JP" altLang="en-US" sz="1150" dirty="0">
                <a:solidFill>
                  <a:srgbClr val="222222"/>
                </a:solidFill>
                <a:effectLst/>
                <a:latin typeface="Helvetica Neue"/>
              </a:rPr>
              <a:t>＊会場では、マスクをお願いいたします。</a:t>
            </a:r>
          </a:p>
          <a:p>
            <a:pPr rtl="0" fontAlgn="t"/>
            <a:br>
              <a:rPr lang="ja-JP" altLang="en-US" sz="1450" dirty="0">
                <a:solidFill>
                  <a:srgbClr val="222222"/>
                </a:solidFill>
                <a:effectLst/>
                <a:latin typeface="Helvetica Neue"/>
              </a:rPr>
            </a:br>
            <a:endParaRPr lang="ja-JP" altLang="en-US" sz="1450" dirty="0">
              <a:solidFill>
                <a:srgbClr val="222222"/>
              </a:solidFill>
              <a:effectLst/>
              <a:latin typeface="Helvetica Neue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0756C89-E9E9-4CD7-BCEF-12FE8A38B7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3" t="18631" r="32624" b="20220"/>
          <a:stretch/>
        </p:blipFill>
        <p:spPr bwMode="auto">
          <a:xfrm>
            <a:off x="5645969" y="4775697"/>
            <a:ext cx="1525933" cy="1863330"/>
          </a:xfrm>
          <a:prstGeom prst="ellipse">
            <a:avLst/>
          </a:prstGeom>
          <a:ln>
            <a:noFill/>
          </a:ln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4CAF013-07BD-46DD-B42D-B594C438EB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8328" y="7510562"/>
            <a:ext cx="1643574" cy="1605462"/>
          </a:xfrm>
          <a:prstGeom prst="rect">
            <a:avLst/>
          </a:prstGeom>
        </p:spPr>
      </p:pic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8AA9EDD0-3842-43AD-92F4-3342BA44FB50}"/>
              </a:ext>
            </a:extLst>
          </p:cNvPr>
          <p:cNvGrpSpPr/>
          <p:nvPr/>
        </p:nvGrpSpPr>
        <p:grpSpPr>
          <a:xfrm>
            <a:off x="4471004" y="9426980"/>
            <a:ext cx="2822580" cy="1005605"/>
            <a:chOff x="4741376" y="9492759"/>
            <a:chExt cx="2715072" cy="1005605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B808494F-E57B-4238-A4E7-D684B62FC466}"/>
                </a:ext>
              </a:extLst>
            </p:cNvPr>
            <p:cNvSpPr/>
            <p:nvPr/>
          </p:nvSpPr>
          <p:spPr>
            <a:xfrm>
              <a:off x="4809558" y="9531934"/>
              <a:ext cx="2412058" cy="9664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1100" b="1" dirty="0">
                  <a:solidFill>
                    <a:srgbClr val="3A1D00"/>
                  </a:solidFill>
                  <a:latin typeface="小塚ゴシック Pr6N B"/>
                  <a:ea typeface="小塚明朝 Pr6N B" pitchFamily="18" charset="-128"/>
                </a:rPr>
                <a:t>主催：栄養ケアクラウドナイン</a:t>
              </a:r>
              <a:endParaRPr lang="en-US" altLang="ja-JP" sz="1100" dirty="0">
                <a:solidFill>
                  <a:srgbClr val="3A1D00"/>
                </a:solidFill>
                <a:latin typeface="小塚ゴシック Pr6N B"/>
                <a:ea typeface="HGP明朝E" panose="02020900000000000000" pitchFamily="18" charset="-128"/>
              </a:endParaRPr>
            </a:p>
            <a:p>
              <a:r>
                <a:rPr lang="ja-JP" altLang="en-US" sz="1100" dirty="0">
                  <a:solidFill>
                    <a:srgbClr val="3A1D00"/>
                  </a:solidFill>
                  <a:latin typeface="+mn-ea"/>
                </a:rPr>
                <a:t>東京都足立区本木</a:t>
              </a:r>
              <a:r>
                <a:rPr lang="en-US" altLang="ja-JP" sz="1100" dirty="0">
                  <a:solidFill>
                    <a:srgbClr val="3A1D00"/>
                  </a:solidFill>
                  <a:latin typeface="+mn-ea"/>
                </a:rPr>
                <a:t>2-29-2</a:t>
              </a:r>
            </a:p>
            <a:p>
              <a:r>
                <a:rPr lang="ja-JP" altLang="en-US" sz="1100" dirty="0">
                  <a:solidFill>
                    <a:srgbClr val="3A1D00"/>
                  </a:solidFill>
                  <a:latin typeface="+mn-ea"/>
                </a:rPr>
                <a:t>管理栄養士　北川智恵子　</a:t>
              </a:r>
              <a:endParaRPr lang="en-US" altLang="ja-JP" sz="1100" dirty="0">
                <a:solidFill>
                  <a:srgbClr val="3A1D00"/>
                </a:solidFill>
                <a:latin typeface="+mn-ea"/>
              </a:endParaRPr>
            </a:p>
            <a:p>
              <a:r>
                <a:rPr lang="ja-JP" altLang="en-US" sz="1100" dirty="0">
                  <a:solidFill>
                    <a:srgbClr val="3A1D00"/>
                  </a:solidFill>
                  <a:latin typeface="小塚ゴシック Pr6N B"/>
                  <a:ea typeface="HGP明朝E" panose="02020900000000000000" pitchFamily="18" charset="-128"/>
                </a:rPr>
                <a:t>携帯：</a:t>
              </a:r>
              <a:r>
                <a:rPr lang="en-US" altLang="ja-JP" sz="1100" dirty="0">
                  <a:solidFill>
                    <a:srgbClr val="3A1D00"/>
                  </a:solidFill>
                  <a:latin typeface="小塚ゴシック Pr6N B"/>
                  <a:ea typeface="HGP明朝E" panose="02020900000000000000" pitchFamily="18" charset="-128"/>
                </a:rPr>
                <a:t>080-3008-9230</a:t>
              </a:r>
              <a:r>
                <a:rPr lang="ja-JP" altLang="en-US" sz="1100" dirty="0">
                  <a:solidFill>
                    <a:srgbClr val="3A1D00"/>
                  </a:solidFill>
                  <a:latin typeface="小塚ゴシック Pr6N B"/>
                  <a:ea typeface="HGP明朝E" panose="02020900000000000000" pitchFamily="18" charset="-128"/>
                </a:rPr>
                <a:t>　　</a:t>
              </a:r>
              <a:endParaRPr lang="en-US" altLang="ja-JP" sz="1100" dirty="0">
                <a:solidFill>
                  <a:srgbClr val="3A1D00"/>
                </a:solidFill>
                <a:latin typeface="小塚ゴシック Pr6N B"/>
                <a:ea typeface="HGP明朝E" panose="02020900000000000000" pitchFamily="18" charset="-128"/>
              </a:endParaRPr>
            </a:p>
            <a:p>
              <a:r>
                <a:rPr lang="en-US" altLang="ja-JP" sz="1100" dirty="0">
                  <a:solidFill>
                    <a:srgbClr val="3A1D00"/>
                  </a:solidFill>
                  <a:latin typeface="小塚ゴシック Pr6N B"/>
                  <a:ea typeface="HGP明朝E" panose="02020900000000000000" pitchFamily="18" charset="-128"/>
                </a:rPr>
                <a:t>Mail:</a:t>
              </a:r>
              <a:r>
                <a:rPr lang="en-US" altLang="ja-JP" sz="1100" dirty="0">
                  <a:solidFill>
                    <a:srgbClr val="3A1D00"/>
                  </a:solidFill>
                  <a:latin typeface="小塚ゴシック Pr6N B"/>
                  <a:ea typeface="HGP明朝E" panose="02020900000000000000" pitchFamily="18" charset="-128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ckitagawa0628@gmail.com</a:t>
              </a:r>
              <a:endParaRPr lang="en-US" altLang="ja-JP" sz="1100" dirty="0">
                <a:solidFill>
                  <a:srgbClr val="3A1D00"/>
                </a:solidFill>
                <a:latin typeface="小塚ゴシック Pr6N B"/>
                <a:ea typeface="HGP明朝E" panose="02020900000000000000" pitchFamily="18" charset="-128"/>
              </a:endParaRPr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34C64A0D-00D4-41B7-A587-81B11B277CF5}"/>
                </a:ext>
              </a:extLst>
            </p:cNvPr>
            <p:cNvSpPr/>
            <p:nvPr/>
          </p:nvSpPr>
          <p:spPr>
            <a:xfrm>
              <a:off x="4741376" y="9492759"/>
              <a:ext cx="2715072" cy="989600"/>
            </a:xfrm>
            <a:prstGeom prst="rect">
              <a:avLst/>
            </a:prstGeom>
            <a:noFill/>
            <a:ln w="381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0657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825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9C92C94E-D96C-4E26-89A7-BC2B98F519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2000"/>
                    </a14:imgEffect>
                    <a14:imgEffect>
                      <a14:colorTemperature colorTemp="6504"/>
                    </a14:imgEffect>
                    <a14:imgEffect>
                      <a14:brightnessContrast bright="7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79"/>
            <a:ext cx="7559675" cy="10662054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FBC6161-6722-438A-AA2B-A726EA5BBF8A}"/>
              </a:ext>
            </a:extLst>
          </p:cNvPr>
          <p:cNvSpPr/>
          <p:nvPr/>
        </p:nvSpPr>
        <p:spPr>
          <a:xfrm>
            <a:off x="178978" y="453855"/>
            <a:ext cx="7552321" cy="1236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b="1" dirty="0">
                <a:solidFill>
                  <a:srgbClr val="3A1D00"/>
                </a:solidFill>
                <a:latin typeface="AR楷書体M04" panose="03000609000000000000" pitchFamily="65" charset="-128"/>
                <a:ea typeface="AR楷書体M04" panose="03000609000000000000" pitchFamily="65" charset="-128"/>
              </a:rPr>
              <a:t>ライアー波動浴</a:t>
            </a:r>
            <a:endParaRPr lang="en-US" altLang="ja-JP" sz="3600" b="1" dirty="0">
              <a:solidFill>
                <a:srgbClr val="3A1D00"/>
              </a:solidFill>
              <a:latin typeface="AR楷書体M04" panose="03000609000000000000" pitchFamily="65" charset="-128"/>
              <a:ea typeface="AR楷書体M04" panose="03000609000000000000" pitchFamily="65" charset="-128"/>
            </a:endParaRPr>
          </a:p>
          <a:p>
            <a:r>
              <a:rPr lang="ja-JP" altLang="en-US" sz="2900" b="1" dirty="0">
                <a:solidFill>
                  <a:srgbClr val="3A1D00"/>
                </a:solidFill>
                <a:latin typeface="AR楷書体M04" panose="03000609000000000000" pitchFamily="65" charset="-128"/>
                <a:ea typeface="AR楷書体M04" panose="03000609000000000000" pitchFamily="65" charset="-128"/>
              </a:rPr>
              <a:t>　　</a:t>
            </a:r>
            <a:r>
              <a:rPr lang="ja-JP" altLang="en-US" sz="3600" b="1" dirty="0">
                <a:solidFill>
                  <a:srgbClr val="3A1D00"/>
                </a:solidFill>
                <a:latin typeface="AR楷書体M04" panose="03000609000000000000" pitchFamily="65" charset="-128"/>
                <a:ea typeface="AR楷書体M04" panose="03000609000000000000" pitchFamily="65" charset="-128"/>
              </a:rPr>
              <a:t>リフィーラスで若々しく健康に</a:t>
            </a:r>
            <a:endParaRPr lang="en-US" altLang="ja-JP" sz="3600" b="1" dirty="0">
              <a:solidFill>
                <a:srgbClr val="3A1D00"/>
              </a:solidFill>
              <a:latin typeface="AR楷書体M04" panose="03000609000000000000" pitchFamily="65" charset="-128"/>
              <a:ea typeface="AR楷書体M04" panose="03000609000000000000" pitchFamily="65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378FDD9D-D5FC-4389-9DCA-0C99FBD99F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42" y="1698993"/>
            <a:ext cx="2444513" cy="21177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F20ABFAB-A411-406F-887F-D9FA9929F9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3" t="18631" r="32624" b="20220"/>
          <a:stretch/>
        </p:blipFill>
        <p:spPr bwMode="auto">
          <a:xfrm>
            <a:off x="3262950" y="1756798"/>
            <a:ext cx="1649626" cy="20143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6FB34002-887D-418D-90EA-8509C94691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3271" y="1987584"/>
            <a:ext cx="1910453" cy="18620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1C3E257E-7049-44DE-921B-9C20BAD8C4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1581" y="1698993"/>
            <a:ext cx="2105748" cy="20523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56920362-34AA-44CB-B42E-4EA9EB731DD7}"/>
              </a:ext>
            </a:extLst>
          </p:cNvPr>
          <p:cNvSpPr/>
          <p:nvPr/>
        </p:nvSpPr>
        <p:spPr>
          <a:xfrm>
            <a:off x="251663" y="4018228"/>
            <a:ext cx="7056347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●日時：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2020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年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11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月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1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日（日）</a:t>
            </a:r>
            <a:endParaRPr lang="en-US" altLang="ja-JP" sz="1900" dirty="0">
              <a:solidFill>
                <a:srgbClr val="3A1D00"/>
              </a:solidFill>
              <a:latin typeface="+mn-ea"/>
            </a:endParaRPr>
          </a:p>
          <a:p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　 開場：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9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時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30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分</a:t>
            </a:r>
            <a:endParaRPr lang="en-US" altLang="ja-JP" sz="1900" dirty="0">
              <a:solidFill>
                <a:srgbClr val="3A1D00"/>
              </a:solidFill>
              <a:latin typeface="+mn-ea"/>
            </a:endParaRPr>
          </a:p>
          <a:p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　 午前の部：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10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時～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12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時</a:t>
            </a:r>
            <a:endParaRPr lang="en-US" altLang="ja-JP" sz="1900" dirty="0">
              <a:solidFill>
                <a:srgbClr val="3A1D00"/>
              </a:solidFill>
              <a:latin typeface="+mn-ea"/>
            </a:endParaRPr>
          </a:p>
          <a:p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   午後の部：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13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時～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15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時</a:t>
            </a:r>
            <a:endParaRPr lang="en-US" altLang="ja-JP" sz="1900" dirty="0">
              <a:solidFill>
                <a:srgbClr val="3A1D00"/>
              </a:solidFill>
              <a:latin typeface="+mn-ea"/>
            </a:endParaRPr>
          </a:p>
          <a:p>
            <a:endParaRPr lang="en-US" altLang="ja-JP" sz="1900" dirty="0">
              <a:solidFill>
                <a:srgbClr val="3A1D00"/>
              </a:solidFill>
              <a:latin typeface="+mn-ea"/>
            </a:endParaRPr>
          </a:p>
          <a:p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●場所：光うさぎカフェ　東京都墨田区立花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3-2-1</a:t>
            </a:r>
          </a:p>
          <a:p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　　　　 　亀戸線東あずま駅 徒歩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5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分</a:t>
            </a:r>
            <a:endParaRPr lang="en-US" altLang="ja-JP" sz="1900" dirty="0">
              <a:solidFill>
                <a:srgbClr val="3A1D00"/>
              </a:solidFill>
              <a:latin typeface="+mn-ea"/>
            </a:endParaRPr>
          </a:p>
          <a:p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●料金</a:t>
            </a:r>
            <a:endParaRPr lang="en-US" altLang="ja-JP" sz="1900" dirty="0">
              <a:solidFill>
                <a:srgbClr val="3A1D00"/>
              </a:solidFill>
              <a:latin typeface="+mn-ea"/>
            </a:endParaRPr>
          </a:p>
          <a:p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   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ライアー波動浴：￥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5,000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（予約料金）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/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￥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5,500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（当日料金）</a:t>
            </a:r>
            <a:endParaRPr lang="en-US" altLang="ja-JP" sz="1900" dirty="0">
              <a:solidFill>
                <a:srgbClr val="3A1D00"/>
              </a:solidFill>
              <a:latin typeface="+mn-ea"/>
            </a:endParaRPr>
          </a:p>
          <a:p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　 喫茶：お茶とお菓子　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1,000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円（予約料金） 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/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￥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1,500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（当日料金）</a:t>
            </a:r>
            <a:endParaRPr lang="en-US" altLang="ja-JP" sz="1900" dirty="0">
              <a:solidFill>
                <a:srgbClr val="3A1D00"/>
              </a:solidFill>
              <a:latin typeface="+mn-ea"/>
            </a:endParaRPr>
          </a:p>
          <a:p>
            <a:endParaRPr lang="en-US" altLang="ja-JP" sz="1900" dirty="0">
              <a:solidFill>
                <a:srgbClr val="3A1D00"/>
              </a:solidFill>
              <a:latin typeface="+mn-ea"/>
            </a:endParaRPr>
          </a:p>
          <a:p>
            <a:pPr algn="l"/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※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会場での</a:t>
            </a:r>
            <a:r>
              <a:rPr lang="ja-JP" altLang="en-US" sz="1900" b="0" i="0" dirty="0">
                <a:solidFill>
                  <a:srgbClr val="3A1D00"/>
                </a:solidFill>
                <a:effectLst/>
                <a:latin typeface="Arial" panose="020B0604020202020204" pitchFamily="34" charset="0"/>
              </a:rPr>
              <a:t>検温で３７度以上の場合は、参加をご遠慮いただきます。</a:t>
            </a:r>
            <a:endParaRPr lang="en-US" altLang="ja-JP" sz="1900" b="0" i="0" dirty="0">
              <a:solidFill>
                <a:srgbClr val="3A1D00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altLang="ja-JP" sz="1900" dirty="0">
                <a:solidFill>
                  <a:srgbClr val="3A1D00"/>
                </a:solidFill>
                <a:latin typeface="Arial" panose="020B0604020202020204" pitchFamily="34" charset="0"/>
              </a:rPr>
              <a:t>※</a:t>
            </a:r>
            <a:r>
              <a:rPr lang="ja-JP" altLang="en-US" sz="1900" b="0" i="0" dirty="0">
                <a:solidFill>
                  <a:srgbClr val="3A1D00"/>
                </a:solidFill>
                <a:effectLst/>
                <a:latin typeface="Arial" panose="020B0604020202020204" pitchFamily="34" charset="0"/>
              </a:rPr>
              <a:t>会場では、マスクの装着をお願いいたします。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　　</a:t>
            </a:r>
            <a:endParaRPr lang="en-US" altLang="ja-JP" sz="1900" dirty="0">
              <a:solidFill>
                <a:srgbClr val="3A1D00"/>
              </a:solidFill>
              <a:latin typeface="+mn-ea"/>
            </a:endParaRPr>
          </a:p>
          <a:p>
            <a:pPr algn="l"/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　</a:t>
            </a:r>
            <a:endParaRPr lang="en-US" altLang="ja-JP" sz="1900" dirty="0">
              <a:solidFill>
                <a:srgbClr val="3A1D00"/>
              </a:solidFill>
              <a:latin typeface="+mn-ea"/>
            </a:endParaRPr>
          </a:p>
          <a:p>
            <a:pPr algn="l"/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　　　　      　</a:t>
            </a:r>
            <a:endParaRPr lang="en-US" altLang="ja-JP" sz="1900" dirty="0">
              <a:solidFill>
                <a:srgbClr val="3A1D00"/>
              </a:solidFill>
              <a:latin typeface="+mn-ea"/>
            </a:endParaRPr>
          </a:p>
          <a:p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●講座の流れ</a:t>
            </a:r>
            <a:endParaRPr lang="en-US" altLang="ja-JP" sz="1900" dirty="0">
              <a:solidFill>
                <a:srgbClr val="3A1D00"/>
              </a:solidFill>
              <a:latin typeface="+mn-ea"/>
            </a:endParaRPr>
          </a:p>
          <a:p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ライアーの音に耳を澄ませよう　　　　　　　　　　　　 　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20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分 </a:t>
            </a:r>
            <a:endParaRPr lang="en-US" altLang="ja-JP" sz="1900" dirty="0">
              <a:solidFill>
                <a:srgbClr val="3A1D00"/>
              </a:solidFill>
              <a:latin typeface="+mn-ea"/>
            </a:endParaRPr>
          </a:p>
          <a:p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細胞の再生を促進するリフィーラスと栄養のお話　　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10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分</a:t>
            </a:r>
            <a:endParaRPr lang="en-US" altLang="ja-JP" sz="1900" dirty="0">
              <a:solidFill>
                <a:srgbClr val="3A1D00"/>
              </a:solidFill>
              <a:latin typeface="+mn-ea"/>
            </a:endParaRPr>
          </a:p>
          <a:p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質疑応答　　　　　　　　　　　　　　　　　　　　　　　　　　 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10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分</a:t>
            </a:r>
            <a:endParaRPr lang="en-US" altLang="ja-JP" sz="1900" dirty="0">
              <a:solidFill>
                <a:srgbClr val="3A1D00"/>
              </a:solidFill>
              <a:latin typeface="+mn-ea"/>
            </a:endParaRPr>
          </a:p>
          <a:p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ライアーの波動を感じよう　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(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楽な姿勢で 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) 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　          　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15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分 </a:t>
            </a:r>
            <a:endParaRPr lang="en-US" altLang="ja-JP" sz="1900" dirty="0">
              <a:solidFill>
                <a:srgbClr val="3A1D00"/>
              </a:solidFill>
              <a:latin typeface="+mn-ea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3DFB0792-E7D1-4981-BAFA-8685F0368FBE}"/>
              </a:ext>
            </a:extLst>
          </p:cNvPr>
          <p:cNvSpPr/>
          <p:nvPr/>
        </p:nvSpPr>
        <p:spPr>
          <a:xfrm>
            <a:off x="251663" y="9890869"/>
            <a:ext cx="700244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00" b="1" dirty="0">
                <a:solidFill>
                  <a:srgbClr val="3A1D00"/>
                </a:solidFill>
                <a:latin typeface="小塚ゴシック Pr6N B"/>
                <a:ea typeface="小塚明朝 Pr6N B" pitchFamily="18" charset="-128"/>
              </a:rPr>
              <a:t>栄養ケアクラウドナイン主催</a:t>
            </a:r>
            <a:endParaRPr lang="en-US" altLang="ja-JP" sz="1100" dirty="0">
              <a:solidFill>
                <a:srgbClr val="3A1D00"/>
              </a:solidFill>
              <a:latin typeface="小塚ゴシック Pr6N B"/>
              <a:ea typeface="HGP明朝E" panose="02020900000000000000" pitchFamily="18" charset="-128"/>
            </a:endParaRPr>
          </a:p>
          <a:p>
            <a:r>
              <a:rPr lang="ja-JP" altLang="en-US" sz="1100" dirty="0">
                <a:solidFill>
                  <a:srgbClr val="3A1D00"/>
                </a:solidFill>
                <a:latin typeface="+mn-ea"/>
              </a:rPr>
              <a:t>〒</a:t>
            </a:r>
            <a:r>
              <a:rPr lang="en-US" altLang="ja-JP" sz="1100" dirty="0">
                <a:solidFill>
                  <a:srgbClr val="3A1D00"/>
                </a:solidFill>
                <a:latin typeface="+mn-ea"/>
              </a:rPr>
              <a:t>123-0853</a:t>
            </a:r>
            <a:r>
              <a:rPr lang="ja-JP" altLang="en-US" sz="1100" dirty="0">
                <a:solidFill>
                  <a:srgbClr val="3A1D00"/>
                </a:solidFill>
                <a:latin typeface="+mn-ea"/>
              </a:rPr>
              <a:t>　東京都足立区本木</a:t>
            </a:r>
            <a:r>
              <a:rPr lang="en-US" altLang="ja-JP" sz="1100" dirty="0">
                <a:solidFill>
                  <a:srgbClr val="3A1D00"/>
                </a:solidFill>
                <a:latin typeface="+mn-ea"/>
              </a:rPr>
              <a:t>2-29-2</a:t>
            </a:r>
          </a:p>
          <a:p>
            <a:r>
              <a:rPr lang="ja-JP" altLang="en-US" sz="1100" dirty="0">
                <a:solidFill>
                  <a:srgbClr val="3A1D00"/>
                </a:solidFill>
                <a:latin typeface="+mn-ea"/>
              </a:rPr>
              <a:t>管理栄養士　北川智恵子　</a:t>
            </a:r>
            <a:r>
              <a:rPr lang="ja-JP" altLang="en-US" sz="1100" dirty="0">
                <a:solidFill>
                  <a:srgbClr val="3A1D00"/>
                </a:solidFill>
                <a:latin typeface="小塚ゴシック Pr6N B"/>
                <a:ea typeface="HGP明朝E" panose="02020900000000000000" pitchFamily="18" charset="-128"/>
              </a:rPr>
              <a:t>携帯：</a:t>
            </a:r>
            <a:r>
              <a:rPr lang="en-US" altLang="ja-JP" sz="1100" dirty="0">
                <a:solidFill>
                  <a:srgbClr val="3A1D00"/>
                </a:solidFill>
                <a:latin typeface="小塚ゴシック Pr6N B"/>
                <a:ea typeface="HGP明朝E" panose="02020900000000000000" pitchFamily="18" charset="-128"/>
              </a:rPr>
              <a:t>080-3008-9230</a:t>
            </a:r>
            <a:r>
              <a:rPr lang="ja-JP" altLang="en-US" sz="1100" dirty="0">
                <a:solidFill>
                  <a:srgbClr val="3A1D00"/>
                </a:solidFill>
                <a:latin typeface="小塚ゴシック Pr6N B"/>
                <a:ea typeface="HGP明朝E" panose="02020900000000000000" pitchFamily="18" charset="-128"/>
              </a:rPr>
              <a:t>　　</a:t>
            </a:r>
            <a:r>
              <a:rPr lang="en-US" altLang="ja-JP" sz="1100" dirty="0">
                <a:solidFill>
                  <a:srgbClr val="3A1D00"/>
                </a:solidFill>
                <a:latin typeface="小塚ゴシック Pr6N B"/>
                <a:ea typeface="HGP明朝E" panose="02020900000000000000" pitchFamily="18" charset="-128"/>
              </a:rPr>
              <a:t>Mail:</a:t>
            </a:r>
            <a:r>
              <a:rPr lang="en-US" altLang="ja-JP" sz="1100" dirty="0">
                <a:solidFill>
                  <a:srgbClr val="3A1D00"/>
                </a:solidFill>
                <a:latin typeface="小塚ゴシック Pr6N B"/>
                <a:ea typeface="HGP明朝E" panose="02020900000000000000" pitchFamily="18" charset="-128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ckitagawa0628@gmail.com</a:t>
            </a:r>
            <a:endParaRPr lang="en-US" altLang="ja-JP" sz="1100" dirty="0">
              <a:solidFill>
                <a:srgbClr val="3A1D00"/>
              </a:solidFill>
              <a:latin typeface="小塚ゴシック Pr6N B"/>
              <a:ea typeface="HGP明朝E" panose="02020900000000000000" pitchFamily="18" charset="-128"/>
            </a:endParaRP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3AA47782-2702-41AA-942B-6F09247B2A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448" y="9890126"/>
            <a:ext cx="600164" cy="600164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BC11F82-E7DB-41C2-B622-703726ED92ED}"/>
              </a:ext>
            </a:extLst>
          </p:cNvPr>
          <p:cNvSpPr txBox="1"/>
          <p:nvPr/>
        </p:nvSpPr>
        <p:spPr>
          <a:xfrm>
            <a:off x="3354213" y="3760107"/>
            <a:ext cx="3926006" cy="170816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500" b="1" dirty="0">
                <a:solidFill>
                  <a:srgbClr val="3A1D00"/>
                </a:solidFill>
                <a:latin typeface="+mn-ea"/>
              </a:rPr>
              <a:t>《</a:t>
            </a:r>
            <a:r>
              <a:rPr lang="ja-JP" altLang="en-US" sz="1500" b="1" dirty="0">
                <a:solidFill>
                  <a:srgbClr val="3A1D00"/>
                </a:solidFill>
                <a:latin typeface="+mn-ea"/>
              </a:rPr>
              <a:t>ソウルサウンドライアーとは</a:t>
            </a:r>
            <a:r>
              <a:rPr lang="en-US" altLang="ja-JP" sz="1500" b="1" dirty="0">
                <a:solidFill>
                  <a:srgbClr val="3A1D00"/>
                </a:solidFill>
                <a:latin typeface="+mn-ea"/>
              </a:rPr>
              <a:t>》</a:t>
            </a:r>
          </a:p>
          <a:p>
            <a:r>
              <a:rPr lang="ja-JP" altLang="en-US" sz="1500" dirty="0">
                <a:solidFill>
                  <a:srgbClr val="3A1D00"/>
                </a:solidFill>
                <a:latin typeface="+mn-ea"/>
              </a:rPr>
              <a:t>ドイツの教育者シュタイナー理論から生まれた弦楽器。</a:t>
            </a:r>
            <a:r>
              <a:rPr lang="en-US" altLang="ja-JP" sz="1500" dirty="0">
                <a:solidFill>
                  <a:srgbClr val="3A1D00"/>
                </a:solidFill>
                <a:latin typeface="+mn-ea"/>
              </a:rPr>
              <a:t>432hz</a:t>
            </a:r>
            <a:r>
              <a:rPr lang="ja-JP" altLang="en-US" sz="1500" dirty="0">
                <a:solidFill>
                  <a:srgbClr val="3A1D00"/>
                </a:solidFill>
                <a:latin typeface="+mn-ea"/>
              </a:rPr>
              <a:t>の癒しの波動は、大地、宇宙、</a:t>
            </a:r>
            <a:endParaRPr lang="en-US" altLang="ja-JP" sz="1500" dirty="0">
              <a:solidFill>
                <a:srgbClr val="3A1D00"/>
              </a:solidFill>
              <a:latin typeface="+mn-ea"/>
            </a:endParaRPr>
          </a:p>
          <a:p>
            <a:r>
              <a:rPr lang="ja-JP" altLang="en-US" sz="1500" dirty="0">
                <a:solidFill>
                  <a:srgbClr val="3A1D00"/>
                </a:solidFill>
                <a:latin typeface="+mn-ea"/>
              </a:rPr>
              <a:t>自己とのつながりを深めます。あなたの可能性を広げるための波動セラピー。</a:t>
            </a:r>
            <a:endParaRPr lang="en-US" altLang="ja-JP" sz="1500" dirty="0">
              <a:solidFill>
                <a:srgbClr val="3A1D00"/>
              </a:solidFill>
              <a:latin typeface="+mn-ea"/>
            </a:endParaRPr>
          </a:p>
          <a:p>
            <a:r>
              <a:rPr lang="en-US" altLang="ja-JP" sz="1500" b="1" dirty="0">
                <a:solidFill>
                  <a:srgbClr val="3A1D00"/>
                </a:solidFill>
                <a:latin typeface="+mn-ea"/>
              </a:rPr>
              <a:t>《</a:t>
            </a:r>
            <a:r>
              <a:rPr lang="ja-JP" altLang="en-US" sz="1500" b="1" dirty="0">
                <a:solidFill>
                  <a:srgbClr val="3A1D00"/>
                </a:solidFill>
                <a:latin typeface="+mn-ea"/>
              </a:rPr>
              <a:t>個人セッション</a:t>
            </a:r>
            <a:r>
              <a:rPr lang="en-US" altLang="ja-JP" sz="1500" b="1" dirty="0">
                <a:solidFill>
                  <a:srgbClr val="3A1D00"/>
                </a:solidFill>
                <a:latin typeface="+mn-ea"/>
              </a:rPr>
              <a:t>》</a:t>
            </a:r>
          </a:p>
          <a:p>
            <a:r>
              <a:rPr lang="ja-JP" altLang="en-US" sz="1500" dirty="0">
                <a:solidFill>
                  <a:srgbClr val="3A1D00"/>
                </a:solidFill>
                <a:latin typeface="+mn-ea"/>
              </a:rPr>
              <a:t>（</a:t>
            </a:r>
            <a:r>
              <a:rPr lang="en-US" altLang="ja-JP" sz="1500" dirty="0">
                <a:solidFill>
                  <a:srgbClr val="3A1D00"/>
                </a:solidFill>
                <a:latin typeface="+mn-ea"/>
              </a:rPr>
              <a:t>15</a:t>
            </a:r>
            <a:r>
              <a:rPr lang="ja-JP" altLang="en-US" sz="1500" dirty="0">
                <a:solidFill>
                  <a:srgbClr val="3A1D00"/>
                </a:solidFill>
                <a:latin typeface="+mn-ea"/>
              </a:rPr>
              <a:t>時～予約制）</a:t>
            </a:r>
            <a:r>
              <a:rPr lang="en-US" altLang="ja-JP" sz="1500" dirty="0">
                <a:solidFill>
                  <a:srgbClr val="3A1D00"/>
                </a:solidFill>
                <a:latin typeface="+mn-ea"/>
              </a:rPr>
              <a:t>20</a:t>
            </a:r>
            <a:r>
              <a:rPr lang="ja-JP" altLang="en-US" sz="1500" dirty="0">
                <a:solidFill>
                  <a:srgbClr val="3A1D00"/>
                </a:solidFill>
                <a:latin typeface="+mn-ea"/>
              </a:rPr>
              <a:t>分　</a:t>
            </a:r>
            <a:r>
              <a:rPr lang="en-US" altLang="ja-JP" sz="1500" dirty="0">
                <a:solidFill>
                  <a:srgbClr val="3A1D00"/>
                </a:solidFill>
                <a:latin typeface="+mn-ea"/>
              </a:rPr>
              <a:t>2,000</a:t>
            </a:r>
            <a:r>
              <a:rPr lang="ja-JP" altLang="en-US" sz="1500" dirty="0">
                <a:solidFill>
                  <a:srgbClr val="3A1D00"/>
                </a:solidFill>
                <a:latin typeface="+mn-ea"/>
              </a:rPr>
              <a:t>円　</a:t>
            </a:r>
            <a:r>
              <a:rPr lang="ja-JP" altLang="en-US" sz="1500" dirty="0">
                <a:latin typeface="+mn-ea"/>
              </a:rPr>
              <a:t>　　</a:t>
            </a:r>
            <a:endParaRPr lang="en-US" altLang="ja-JP" sz="1500" dirty="0">
              <a:latin typeface="+mn-ea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986CC4A7-3CBB-4626-A253-D53B3C371F13}"/>
              </a:ext>
            </a:extLst>
          </p:cNvPr>
          <p:cNvSpPr txBox="1"/>
          <p:nvPr/>
        </p:nvSpPr>
        <p:spPr>
          <a:xfrm>
            <a:off x="3354213" y="7971391"/>
            <a:ext cx="3341854" cy="600164"/>
          </a:xfrm>
          <a:prstGeom prst="rect">
            <a:avLst/>
          </a:prstGeom>
          <a:solidFill>
            <a:schemeClr val="bg1"/>
          </a:solidFill>
          <a:ln w="76200">
            <a:solidFill>
              <a:srgbClr val="FFCCCC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800" b="1" dirty="0">
                <a:solidFill>
                  <a:srgbClr val="3A1D00"/>
                </a:solidFill>
                <a:latin typeface="+mn-ea"/>
              </a:rPr>
              <a:t>《</a:t>
            </a:r>
            <a:r>
              <a:rPr kumimoji="1" lang="ja-JP" altLang="en-US" sz="1800" b="1" dirty="0">
                <a:solidFill>
                  <a:srgbClr val="3A1D00"/>
                </a:solidFill>
                <a:latin typeface="+mn-ea"/>
              </a:rPr>
              <a:t>オプションメニュー</a:t>
            </a:r>
            <a:r>
              <a:rPr lang="en-US" altLang="ja-JP" sz="1800" b="1" dirty="0">
                <a:solidFill>
                  <a:srgbClr val="3A1D00"/>
                </a:solidFill>
                <a:latin typeface="+mn-ea"/>
              </a:rPr>
              <a:t>》</a:t>
            </a:r>
            <a:r>
              <a:rPr lang="ja-JP" altLang="en-US" sz="1800" b="1" dirty="0">
                <a:solidFill>
                  <a:srgbClr val="3A1D00"/>
                </a:solidFill>
                <a:latin typeface="+mn-ea"/>
              </a:rPr>
              <a:t>　</a:t>
            </a:r>
            <a:endParaRPr kumimoji="1" lang="en-US" altLang="ja-JP" sz="1800" b="1" dirty="0">
              <a:solidFill>
                <a:srgbClr val="3A1D00"/>
              </a:solidFill>
              <a:latin typeface="+mn-ea"/>
            </a:endParaRPr>
          </a:p>
          <a:p>
            <a:r>
              <a:rPr kumimoji="1" lang="ja-JP" altLang="en-US" sz="1500" dirty="0">
                <a:solidFill>
                  <a:srgbClr val="3A1D00"/>
                </a:solidFill>
                <a:latin typeface="+mn-ea"/>
              </a:rPr>
              <a:t>・ハンドトリートメント　</a:t>
            </a:r>
            <a:r>
              <a:rPr lang="en-US" altLang="ja-JP" sz="1500" dirty="0">
                <a:solidFill>
                  <a:srgbClr val="3A1D00"/>
                </a:solidFill>
                <a:latin typeface="+mn-ea"/>
              </a:rPr>
              <a:t> 10</a:t>
            </a:r>
            <a:r>
              <a:rPr lang="ja-JP" altLang="en-US" sz="1500" dirty="0">
                <a:solidFill>
                  <a:srgbClr val="3A1D00"/>
                </a:solidFill>
                <a:latin typeface="+mn-ea"/>
              </a:rPr>
              <a:t>分　　</a:t>
            </a:r>
            <a:r>
              <a:rPr lang="en-US" altLang="ja-JP" sz="1500" dirty="0">
                <a:solidFill>
                  <a:srgbClr val="3A1D00"/>
                </a:solidFill>
                <a:latin typeface="+mn-ea"/>
              </a:rPr>
              <a:t>1,000</a:t>
            </a:r>
            <a:r>
              <a:rPr lang="ja-JP" altLang="en-US" sz="1500" dirty="0">
                <a:solidFill>
                  <a:srgbClr val="3A1D00"/>
                </a:solidFill>
                <a:latin typeface="+mn-ea"/>
              </a:rPr>
              <a:t>円</a:t>
            </a:r>
            <a:endParaRPr kumimoji="1" lang="en-US" altLang="ja-JP" sz="1500" dirty="0">
              <a:solidFill>
                <a:srgbClr val="3A1D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23502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428B4B90-9B83-4E46-BA66-07D9EA55C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00"/>
                    </a14:imgEffect>
                    <a14:imgEffect>
                      <a14:saturation sat="89000"/>
                    </a14:imgEffect>
                    <a14:imgEffect>
                      <a14:brightnessContrast bright="20000" contras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82" y="1"/>
            <a:ext cx="7828281" cy="10816504"/>
          </a:xfrm>
          <a:prstGeom prst="rect">
            <a:avLst/>
          </a:prstGeom>
          <a:effectLst>
            <a:outerShdw blurRad="2159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EB4AD896-753E-48EB-869C-B5D2635FE7C0}"/>
              </a:ext>
            </a:extLst>
          </p:cNvPr>
          <p:cNvSpPr/>
          <p:nvPr/>
        </p:nvSpPr>
        <p:spPr>
          <a:xfrm>
            <a:off x="178978" y="453855"/>
            <a:ext cx="7552321" cy="1236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b="1" dirty="0">
                <a:solidFill>
                  <a:srgbClr val="3A1D00"/>
                </a:solidFill>
                <a:latin typeface="AR楷書体M04" panose="03000609000000000000" pitchFamily="65" charset="-128"/>
                <a:ea typeface="AR楷書体M04" panose="03000609000000000000" pitchFamily="65" charset="-128"/>
              </a:rPr>
              <a:t>ライアー波動浴</a:t>
            </a:r>
            <a:endParaRPr lang="en-US" altLang="ja-JP" sz="3600" b="1" dirty="0">
              <a:solidFill>
                <a:srgbClr val="3A1D00"/>
              </a:solidFill>
              <a:latin typeface="AR楷書体M04" panose="03000609000000000000" pitchFamily="65" charset="-128"/>
              <a:ea typeface="AR楷書体M04" panose="03000609000000000000" pitchFamily="65" charset="-128"/>
            </a:endParaRPr>
          </a:p>
          <a:p>
            <a:r>
              <a:rPr lang="ja-JP" altLang="en-US" sz="2900" b="1" dirty="0">
                <a:solidFill>
                  <a:srgbClr val="3A1D00"/>
                </a:solidFill>
                <a:latin typeface="AR楷書体M04" panose="03000609000000000000" pitchFamily="65" charset="-128"/>
                <a:ea typeface="AR楷書体M04" panose="03000609000000000000" pitchFamily="65" charset="-128"/>
              </a:rPr>
              <a:t>　　</a:t>
            </a:r>
            <a:r>
              <a:rPr lang="ja-JP" altLang="en-US" sz="3600" b="1" dirty="0">
                <a:solidFill>
                  <a:srgbClr val="3A1D00"/>
                </a:solidFill>
                <a:latin typeface="AR楷書体M04" panose="03000609000000000000" pitchFamily="65" charset="-128"/>
                <a:ea typeface="AR楷書体M04" panose="03000609000000000000" pitchFamily="65" charset="-128"/>
              </a:rPr>
              <a:t>リフィーラスで若々しく健康に</a:t>
            </a:r>
            <a:endParaRPr lang="en-US" altLang="ja-JP" sz="3600" b="1" dirty="0">
              <a:solidFill>
                <a:srgbClr val="3A1D00"/>
              </a:solidFill>
              <a:latin typeface="AR楷書体M04" panose="03000609000000000000" pitchFamily="65" charset="-128"/>
              <a:ea typeface="AR楷書体M04" panose="03000609000000000000" pitchFamily="65" charset="-128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79C39BF6-72D7-4765-BCE4-C6F7063425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42" y="1698993"/>
            <a:ext cx="2444513" cy="21177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3196B972-9DC6-4015-8DB3-3EF6E7A228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3" t="18631" r="32624" b="20220"/>
          <a:stretch/>
        </p:blipFill>
        <p:spPr bwMode="auto">
          <a:xfrm>
            <a:off x="3262950" y="1756798"/>
            <a:ext cx="1649626" cy="20143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DB24474F-3D61-450A-B269-48470AAB5A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3271" y="1987584"/>
            <a:ext cx="1910453" cy="18620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26CC71AE-912C-47EE-A33F-AE7F43D4B5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1581" y="1698993"/>
            <a:ext cx="2105748" cy="20523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1256C719-25D1-4C8C-9F85-BBF5E0D09E18}"/>
              </a:ext>
            </a:extLst>
          </p:cNvPr>
          <p:cNvSpPr/>
          <p:nvPr/>
        </p:nvSpPr>
        <p:spPr>
          <a:xfrm>
            <a:off x="251663" y="4018228"/>
            <a:ext cx="7056347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●日時：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2020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年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12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月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6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日（日）</a:t>
            </a:r>
            <a:endParaRPr lang="en-US" altLang="ja-JP" sz="1900" dirty="0">
              <a:solidFill>
                <a:srgbClr val="3A1D00"/>
              </a:solidFill>
              <a:latin typeface="+mn-ea"/>
            </a:endParaRPr>
          </a:p>
          <a:p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　 開場：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9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時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30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分</a:t>
            </a:r>
            <a:endParaRPr lang="en-US" altLang="ja-JP" sz="1900" dirty="0">
              <a:solidFill>
                <a:srgbClr val="3A1D00"/>
              </a:solidFill>
              <a:latin typeface="+mn-ea"/>
            </a:endParaRPr>
          </a:p>
          <a:p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　 午前の部：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10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時～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12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時</a:t>
            </a:r>
            <a:endParaRPr lang="en-US" altLang="ja-JP" sz="1900" dirty="0">
              <a:solidFill>
                <a:srgbClr val="3A1D00"/>
              </a:solidFill>
              <a:latin typeface="+mn-ea"/>
            </a:endParaRPr>
          </a:p>
          <a:p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   午後の部：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13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時～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15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時</a:t>
            </a:r>
            <a:endParaRPr lang="en-US" altLang="ja-JP" sz="1900" dirty="0">
              <a:solidFill>
                <a:srgbClr val="3A1D00"/>
              </a:solidFill>
              <a:latin typeface="+mn-ea"/>
            </a:endParaRPr>
          </a:p>
          <a:p>
            <a:endParaRPr lang="en-US" altLang="ja-JP" sz="1900" dirty="0">
              <a:solidFill>
                <a:srgbClr val="3A1D00"/>
              </a:solidFill>
              <a:latin typeface="+mn-ea"/>
            </a:endParaRPr>
          </a:p>
          <a:p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●場所：光うさぎカフェ　東京都墨田区立花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3-2-1</a:t>
            </a:r>
          </a:p>
          <a:p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　　　　 　亀戸線東あずま駅 徒歩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5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分</a:t>
            </a:r>
            <a:endParaRPr lang="en-US" altLang="ja-JP" sz="1900" dirty="0">
              <a:solidFill>
                <a:srgbClr val="3A1D00"/>
              </a:solidFill>
              <a:latin typeface="+mn-ea"/>
            </a:endParaRPr>
          </a:p>
          <a:p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●料金</a:t>
            </a:r>
            <a:endParaRPr lang="en-US" altLang="ja-JP" sz="1900" dirty="0">
              <a:solidFill>
                <a:srgbClr val="3A1D00"/>
              </a:solidFill>
              <a:latin typeface="+mn-ea"/>
            </a:endParaRPr>
          </a:p>
          <a:p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   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ライアー波動浴：￥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5,000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（予約料金）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/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￥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5,500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（当日料金）</a:t>
            </a:r>
            <a:endParaRPr lang="en-US" altLang="ja-JP" sz="1900" dirty="0">
              <a:solidFill>
                <a:srgbClr val="3A1D00"/>
              </a:solidFill>
              <a:latin typeface="+mn-ea"/>
            </a:endParaRPr>
          </a:p>
          <a:p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　 喫茶：お茶とお菓子　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1,000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円（予約料金） 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/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￥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1,500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（当日料金）</a:t>
            </a:r>
            <a:endParaRPr lang="en-US" altLang="ja-JP" sz="1900" dirty="0">
              <a:solidFill>
                <a:srgbClr val="3A1D00"/>
              </a:solidFill>
              <a:latin typeface="+mn-ea"/>
            </a:endParaRPr>
          </a:p>
          <a:p>
            <a:endParaRPr lang="en-US" altLang="ja-JP" sz="1900" dirty="0">
              <a:solidFill>
                <a:srgbClr val="3A1D00"/>
              </a:solidFill>
              <a:latin typeface="+mn-ea"/>
            </a:endParaRPr>
          </a:p>
          <a:p>
            <a:pPr algn="l"/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※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会場での</a:t>
            </a:r>
            <a:r>
              <a:rPr lang="ja-JP" altLang="en-US" sz="1900" b="0" i="0" dirty="0">
                <a:solidFill>
                  <a:srgbClr val="3A1D00"/>
                </a:solidFill>
                <a:effectLst/>
                <a:latin typeface="Arial" panose="020B0604020202020204" pitchFamily="34" charset="0"/>
              </a:rPr>
              <a:t>検温で３７度以上の場合は、参加をご遠慮いただきます。</a:t>
            </a:r>
            <a:endParaRPr lang="en-US" altLang="ja-JP" sz="1900" b="0" i="0" dirty="0">
              <a:solidFill>
                <a:srgbClr val="3A1D00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altLang="ja-JP" sz="1900" dirty="0">
                <a:solidFill>
                  <a:srgbClr val="3A1D00"/>
                </a:solidFill>
                <a:latin typeface="Arial" panose="020B0604020202020204" pitchFamily="34" charset="0"/>
              </a:rPr>
              <a:t>※</a:t>
            </a:r>
            <a:r>
              <a:rPr lang="ja-JP" altLang="en-US" sz="1900" b="0" i="0" dirty="0">
                <a:solidFill>
                  <a:srgbClr val="3A1D00"/>
                </a:solidFill>
                <a:effectLst/>
                <a:latin typeface="Arial" panose="020B0604020202020204" pitchFamily="34" charset="0"/>
              </a:rPr>
              <a:t>会場では、マスクの装着をお願いいたします。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　　</a:t>
            </a:r>
            <a:endParaRPr lang="en-US" altLang="ja-JP" sz="1900" dirty="0">
              <a:solidFill>
                <a:srgbClr val="3A1D00"/>
              </a:solidFill>
              <a:latin typeface="+mn-ea"/>
            </a:endParaRPr>
          </a:p>
          <a:p>
            <a:pPr algn="l"/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　</a:t>
            </a:r>
            <a:endParaRPr lang="en-US" altLang="ja-JP" sz="1900" dirty="0">
              <a:solidFill>
                <a:srgbClr val="3A1D00"/>
              </a:solidFill>
              <a:latin typeface="+mn-ea"/>
            </a:endParaRPr>
          </a:p>
          <a:p>
            <a:pPr algn="l"/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　　　　      　</a:t>
            </a:r>
            <a:endParaRPr lang="en-US" altLang="ja-JP" sz="1900" dirty="0">
              <a:solidFill>
                <a:srgbClr val="3A1D00"/>
              </a:solidFill>
              <a:latin typeface="+mn-ea"/>
            </a:endParaRPr>
          </a:p>
          <a:p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●講座の流れ</a:t>
            </a:r>
            <a:endParaRPr lang="en-US" altLang="ja-JP" sz="1900" dirty="0">
              <a:solidFill>
                <a:srgbClr val="3A1D00"/>
              </a:solidFill>
              <a:latin typeface="+mn-ea"/>
            </a:endParaRPr>
          </a:p>
          <a:p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ライアーの音に耳を澄ませよう　　　　　　　　　　　　 　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20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分 </a:t>
            </a:r>
            <a:endParaRPr lang="en-US" altLang="ja-JP" sz="1900" dirty="0">
              <a:solidFill>
                <a:srgbClr val="3A1D00"/>
              </a:solidFill>
              <a:latin typeface="+mn-ea"/>
            </a:endParaRPr>
          </a:p>
          <a:p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細胞の再生を促進するリフィーラスと栄養のお話　　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10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分</a:t>
            </a:r>
            <a:endParaRPr lang="en-US" altLang="ja-JP" sz="1900" dirty="0">
              <a:solidFill>
                <a:srgbClr val="3A1D00"/>
              </a:solidFill>
              <a:latin typeface="+mn-ea"/>
            </a:endParaRPr>
          </a:p>
          <a:p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質疑応答　　　　　　　　　　　　　　　　　　　　　　　　　　 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10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分</a:t>
            </a:r>
            <a:endParaRPr lang="en-US" altLang="ja-JP" sz="1900" dirty="0">
              <a:solidFill>
                <a:srgbClr val="3A1D00"/>
              </a:solidFill>
              <a:latin typeface="+mn-ea"/>
            </a:endParaRPr>
          </a:p>
          <a:p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ライアーの波動を感じよう　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(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楽な姿勢で 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) 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　          　</a:t>
            </a:r>
            <a:r>
              <a:rPr lang="en-US" altLang="ja-JP" sz="1900" dirty="0">
                <a:solidFill>
                  <a:srgbClr val="3A1D00"/>
                </a:solidFill>
                <a:latin typeface="+mn-ea"/>
              </a:rPr>
              <a:t>15</a:t>
            </a:r>
            <a:r>
              <a:rPr lang="ja-JP" altLang="en-US" sz="1900" dirty="0">
                <a:solidFill>
                  <a:srgbClr val="3A1D00"/>
                </a:solidFill>
                <a:latin typeface="+mn-ea"/>
              </a:rPr>
              <a:t>分 </a:t>
            </a:r>
            <a:endParaRPr lang="en-US" altLang="ja-JP" sz="1900" dirty="0">
              <a:solidFill>
                <a:srgbClr val="3A1D00"/>
              </a:solidFill>
              <a:latin typeface="+mn-ea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CEA673CF-C843-4B07-AEAA-91506A03F032}"/>
              </a:ext>
            </a:extLst>
          </p:cNvPr>
          <p:cNvSpPr/>
          <p:nvPr/>
        </p:nvSpPr>
        <p:spPr>
          <a:xfrm>
            <a:off x="251663" y="9890869"/>
            <a:ext cx="700244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00" b="1" dirty="0">
                <a:solidFill>
                  <a:srgbClr val="3A1D00"/>
                </a:solidFill>
                <a:latin typeface="小塚ゴシック Pr6N B"/>
                <a:ea typeface="小塚明朝 Pr6N B" pitchFamily="18" charset="-128"/>
              </a:rPr>
              <a:t>栄養ケアクラウドナイン主催</a:t>
            </a:r>
            <a:endParaRPr lang="en-US" altLang="ja-JP" sz="1100" dirty="0">
              <a:solidFill>
                <a:srgbClr val="3A1D00"/>
              </a:solidFill>
              <a:latin typeface="小塚ゴシック Pr6N B"/>
              <a:ea typeface="HGP明朝E" panose="02020900000000000000" pitchFamily="18" charset="-128"/>
            </a:endParaRPr>
          </a:p>
          <a:p>
            <a:r>
              <a:rPr lang="ja-JP" altLang="en-US" sz="1100" dirty="0">
                <a:solidFill>
                  <a:srgbClr val="3A1D00"/>
                </a:solidFill>
                <a:latin typeface="+mn-ea"/>
              </a:rPr>
              <a:t>〒</a:t>
            </a:r>
            <a:r>
              <a:rPr lang="en-US" altLang="ja-JP" sz="1100" dirty="0">
                <a:solidFill>
                  <a:srgbClr val="3A1D00"/>
                </a:solidFill>
                <a:latin typeface="+mn-ea"/>
              </a:rPr>
              <a:t>123-0853</a:t>
            </a:r>
            <a:r>
              <a:rPr lang="ja-JP" altLang="en-US" sz="1100" dirty="0">
                <a:solidFill>
                  <a:srgbClr val="3A1D00"/>
                </a:solidFill>
                <a:latin typeface="+mn-ea"/>
              </a:rPr>
              <a:t>　東京都足立区本木</a:t>
            </a:r>
            <a:r>
              <a:rPr lang="en-US" altLang="ja-JP" sz="1100" dirty="0">
                <a:solidFill>
                  <a:srgbClr val="3A1D00"/>
                </a:solidFill>
                <a:latin typeface="+mn-ea"/>
              </a:rPr>
              <a:t>2-29-2</a:t>
            </a:r>
          </a:p>
          <a:p>
            <a:r>
              <a:rPr lang="ja-JP" altLang="en-US" sz="1100" dirty="0">
                <a:solidFill>
                  <a:srgbClr val="3A1D00"/>
                </a:solidFill>
                <a:latin typeface="+mn-ea"/>
              </a:rPr>
              <a:t>管理栄養士　北川智恵子　</a:t>
            </a:r>
            <a:r>
              <a:rPr lang="ja-JP" altLang="en-US" sz="1100" dirty="0">
                <a:solidFill>
                  <a:srgbClr val="3A1D00"/>
                </a:solidFill>
                <a:latin typeface="小塚ゴシック Pr6N B"/>
                <a:ea typeface="HGP明朝E" panose="02020900000000000000" pitchFamily="18" charset="-128"/>
              </a:rPr>
              <a:t>携帯：</a:t>
            </a:r>
            <a:r>
              <a:rPr lang="en-US" altLang="ja-JP" sz="1100" dirty="0">
                <a:solidFill>
                  <a:srgbClr val="3A1D00"/>
                </a:solidFill>
                <a:latin typeface="小塚ゴシック Pr6N B"/>
                <a:ea typeface="HGP明朝E" panose="02020900000000000000" pitchFamily="18" charset="-128"/>
              </a:rPr>
              <a:t>080-3008-9230</a:t>
            </a:r>
            <a:r>
              <a:rPr lang="ja-JP" altLang="en-US" sz="1100" dirty="0">
                <a:solidFill>
                  <a:srgbClr val="3A1D00"/>
                </a:solidFill>
                <a:latin typeface="小塚ゴシック Pr6N B"/>
                <a:ea typeface="HGP明朝E" panose="02020900000000000000" pitchFamily="18" charset="-128"/>
              </a:rPr>
              <a:t>　　</a:t>
            </a:r>
            <a:r>
              <a:rPr lang="en-US" altLang="ja-JP" sz="1100" dirty="0">
                <a:solidFill>
                  <a:srgbClr val="3A1D00"/>
                </a:solidFill>
                <a:latin typeface="小塚ゴシック Pr6N B"/>
                <a:ea typeface="HGP明朝E" panose="02020900000000000000" pitchFamily="18" charset="-128"/>
              </a:rPr>
              <a:t>Mail:</a:t>
            </a:r>
            <a:r>
              <a:rPr lang="en-US" altLang="ja-JP" sz="1100" dirty="0">
                <a:solidFill>
                  <a:srgbClr val="3A1D00"/>
                </a:solidFill>
                <a:latin typeface="小塚ゴシック Pr6N B"/>
                <a:ea typeface="HGP明朝E" panose="02020900000000000000" pitchFamily="18" charset="-128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ckitagawa0628@gmail.com</a:t>
            </a:r>
            <a:endParaRPr lang="en-US" altLang="ja-JP" sz="1100" dirty="0">
              <a:solidFill>
                <a:srgbClr val="3A1D00"/>
              </a:solidFill>
              <a:latin typeface="小塚ゴシック Pr6N B"/>
              <a:ea typeface="HGP明朝E" panose="02020900000000000000" pitchFamily="18" charset="-128"/>
            </a:endParaRP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7643ABD3-BEB4-489A-BFF2-470B69C44C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448" y="9890126"/>
            <a:ext cx="600164" cy="600164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BA29FDAD-7F1A-4B3E-9BBB-DCECDF1E9F63}"/>
              </a:ext>
            </a:extLst>
          </p:cNvPr>
          <p:cNvSpPr txBox="1"/>
          <p:nvPr/>
        </p:nvSpPr>
        <p:spPr>
          <a:xfrm>
            <a:off x="3354213" y="3760107"/>
            <a:ext cx="3926006" cy="170816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500" b="1" dirty="0">
                <a:solidFill>
                  <a:srgbClr val="3A1D00"/>
                </a:solidFill>
                <a:latin typeface="+mn-ea"/>
              </a:rPr>
              <a:t>《</a:t>
            </a:r>
            <a:r>
              <a:rPr lang="ja-JP" altLang="en-US" sz="1500" b="1" dirty="0">
                <a:solidFill>
                  <a:srgbClr val="3A1D00"/>
                </a:solidFill>
                <a:latin typeface="+mn-ea"/>
              </a:rPr>
              <a:t>ソウルサウンドライアーとは</a:t>
            </a:r>
            <a:r>
              <a:rPr lang="en-US" altLang="ja-JP" sz="1500" b="1" dirty="0">
                <a:solidFill>
                  <a:srgbClr val="3A1D00"/>
                </a:solidFill>
                <a:latin typeface="+mn-ea"/>
              </a:rPr>
              <a:t>》</a:t>
            </a:r>
          </a:p>
          <a:p>
            <a:r>
              <a:rPr lang="ja-JP" altLang="en-US" sz="1500" dirty="0">
                <a:solidFill>
                  <a:srgbClr val="3A1D00"/>
                </a:solidFill>
                <a:latin typeface="+mn-ea"/>
              </a:rPr>
              <a:t>ドイツの教育者シュタイナー理論から生まれた弦楽器。</a:t>
            </a:r>
            <a:r>
              <a:rPr lang="en-US" altLang="ja-JP" sz="1500" dirty="0">
                <a:solidFill>
                  <a:srgbClr val="3A1D00"/>
                </a:solidFill>
                <a:latin typeface="+mn-ea"/>
              </a:rPr>
              <a:t>432hz</a:t>
            </a:r>
            <a:r>
              <a:rPr lang="ja-JP" altLang="en-US" sz="1500" dirty="0">
                <a:solidFill>
                  <a:srgbClr val="3A1D00"/>
                </a:solidFill>
                <a:latin typeface="+mn-ea"/>
              </a:rPr>
              <a:t>の癒しの波動は、大地、宇宙、</a:t>
            </a:r>
            <a:endParaRPr lang="en-US" altLang="ja-JP" sz="1500" dirty="0">
              <a:solidFill>
                <a:srgbClr val="3A1D00"/>
              </a:solidFill>
              <a:latin typeface="+mn-ea"/>
            </a:endParaRPr>
          </a:p>
          <a:p>
            <a:r>
              <a:rPr lang="ja-JP" altLang="en-US" sz="1500" dirty="0">
                <a:solidFill>
                  <a:srgbClr val="3A1D00"/>
                </a:solidFill>
                <a:latin typeface="+mn-ea"/>
              </a:rPr>
              <a:t>自己とのつながりを深めます。あなたの可能性を広げるための波動セラピー。</a:t>
            </a:r>
            <a:endParaRPr lang="en-US" altLang="ja-JP" sz="1500" dirty="0">
              <a:solidFill>
                <a:srgbClr val="3A1D00"/>
              </a:solidFill>
              <a:latin typeface="+mn-ea"/>
            </a:endParaRPr>
          </a:p>
          <a:p>
            <a:r>
              <a:rPr lang="en-US" altLang="ja-JP" sz="1500" b="1" dirty="0">
                <a:solidFill>
                  <a:srgbClr val="3A1D00"/>
                </a:solidFill>
                <a:latin typeface="+mn-ea"/>
              </a:rPr>
              <a:t>《</a:t>
            </a:r>
            <a:r>
              <a:rPr lang="ja-JP" altLang="en-US" sz="1500" b="1" dirty="0">
                <a:solidFill>
                  <a:srgbClr val="3A1D00"/>
                </a:solidFill>
                <a:latin typeface="+mn-ea"/>
              </a:rPr>
              <a:t>個人セッション</a:t>
            </a:r>
            <a:r>
              <a:rPr lang="en-US" altLang="ja-JP" sz="1500" b="1" dirty="0">
                <a:solidFill>
                  <a:srgbClr val="3A1D00"/>
                </a:solidFill>
                <a:latin typeface="+mn-ea"/>
              </a:rPr>
              <a:t>》</a:t>
            </a:r>
          </a:p>
          <a:p>
            <a:r>
              <a:rPr lang="ja-JP" altLang="en-US" sz="1500" dirty="0">
                <a:solidFill>
                  <a:srgbClr val="3A1D00"/>
                </a:solidFill>
                <a:latin typeface="+mn-ea"/>
              </a:rPr>
              <a:t>（</a:t>
            </a:r>
            <a:r>
              <a:rPr lang="en-US" altLang="ja-JP" sz="1500" dirty="0">
                <a:solidFill>
                  <a:srgbClr val="3A1D00"/>
                </a:solidFill>
                <a:latin typeface="+mn-ea"/>
              </a:rPr>
              <a:t>15</a:t>
            </a:r>
            <a:r>
              <a:rPr lang="ja-JP" altLang="en-US" sz="1500" dirty="0">
                <a:solidFill>
                  <a:srgbClr val="3A1D00"/>
                </a:solidFill>
                <a:latin typeface="+mn-ea"/>
              </a:rPr>
              <a:t>時～予約制）</a:t>
            </a:r>
            <a:r>
              <a:rPr lang="en-US" altLang="ja-JP" sz="1500" dirty="0">
                <a:solidFill>
                  <a:srgbClr val="3A1D00"/>
                </a:solidFill>
                <a:latin typeface="+mn-ea"/>
              </a:rPr>
              <a:t>20</a:t>
            </a:r>
            <a:r>
              <a:rPr lang="ja-JP" altLang="en-US" sz="1500" dirty="0">
                <a:solidFill>
                  <a:srgbClr val="3A1D00"/>
                </a:solidFill>
                <a:latin typeface="+mn-ea"/>
              </a:rPr>
              <a:t>分　</a:t>
            </a:r>
            <a:r>
              <a:rPr lang="en-US" altLang="ja-JP" sz="1500" dirty="0">
                <a:solidFill>
                  <a:srgbClr val="3A1D00"/>
                </a:solidFill>
                <a:latin typeface="+mn-ea"/>
              </a:rPr>
              <a:t>2,000</a:t>
            </a:r>
            <a:r>
              <a:rPr lang="ja-JP" altLang="en-US" sz="1500" dirty="0">
                <a:solidFill>
                  <a:srgbClr val="3A1D00"/>
                </a:solidFill>
                <a:latin typeface="+mn-ea"/>
              </a:rPr>
              <a:t>円　</a:t>
            </a:r>
            <a:r>
              <a:rPr lang="ja-JP" altLang="en-US" sz="1500" dirty="0">
                <a:latin typeface="+mn-ea"/>
              </a:rPr>
              <a:t>　　</a:t>
            </a:r>
            <a:endParaRPr lang="en-US" altLang="ja-JP" sz="1500" dirty="0">
              <a:latin typeface="+mn-ea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D8DDDE85-A9FE-4922-8990-7EE36589B4A9}"/>
              </a:ext>
            </a:extLst>
          </p:cNvPr>
          <p:cNvSpPr txBox="1"/>
          <p:nvPr/>
        </p:nvSpPr>
        <p:spPr>
          <a:xfrm>
            <a:off x="3354213" y="7971391"/>
            <a:ext cx="3341854" cy="600164"/>
          </a:xfrm>
          <a:prstGeom prst="rect">
            <a:avLst/>
          </a:prstGeom>
          <a:solidFill>
            <a:schemeClr val="bg1"/>
          </a:solidFill>
          <a:ln w="76200">
            <a:solidFill>
              <a:srgbClr val="FFCCCC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800" b="1" dirty="0">
                <a:solidFill>
                  <a:srgbClr val="3A1D00"/>
                </a:solidFill>
                <a:latin typeface="+mn-ea"/>
              </a:rPr>
              <a:t>《</a:t>
            </a:r>
            <a:r>
              <a:rPr kumimoji="1" lang="ja-JP" altLang="en-US" sz="1800" b="1" dirty="0">
                <a:solidFill>
                  <a:srgbClr val="3A1D00"/>
                </a:solidFill>
                <a:latin typeface="+mn-ea"/>
              </a:rPr>
              <a:t>オプションメニュー</a:t>
            </a:r>
            <a:r>
              <a:rPr lang="en-US" altLang="ja-JP" sz="1800" b="1" dirty="0">
                <a:solidFill>
                  <a:srgbClr val="3A1D00"/>
                </a:solidFill>
                <a:latin typeface="+mn-ea"/>
              </a:rPr>
              <a:t>》</a:t>
            </a:r>
            <a:r>
              <a:rPr lang="ja-JP" altLang="en-US" sz="1800" b="1" dirty="0">
                <a:solidFill>
                  <a:srgbClr val="3A1D00"/>
                </a:solidFill>
                <a:latin typeface="+mn-ea"/>
              </a:rPr>
              <a:t>　</a:t>
            </a:r>
            <a:endParaRPr kumimoji="1" lang="en-US" altLang="ja-JP" sz="1800" b="1" dirty="0">
              <a:solidFill>
                <a:srgbClr val="3A1D00"/>
              </a:solidFill>
              <a:latin typeface="+mn-ea"/>
            </a:endParaRPr>
          </a:p>
          <a:p>
            <a:r>
              <a:rPr kumimoji="1" lang="ja-JP" altLang="en-US" sz="1500" dirty="0">
                <a:solidFill>
                  <a:srgbClr val="3A1D00"/>
                </a:solidFill>
                <a:latin typeface="+mn-ea"/>
              </a:rPr>
              <a:t>・ハンドトリートメント　</a:t>
            </a:r>
            <a:r>
              <a:rPr lang="en-US" altLang="ja-JP" sz="1500" dirty="0">
                <a:solidFill>
                  <a:srgbClr val="3A1D00"/>
                </a:solidFill>
                <a:latin typeface="+mn-ea"/>
              </a:rPr>
              <a:t> 10</a:t>
            </a:r>
            <a:r>
              <a:rPr lang="ja-JP" altLang="en-US" sz="1500" dirty="0">
                <a:solidFill>
                  <a:srgbClr val="3A1D00"/>
                </a:solidFill>
                <a:latin typeface="+mn-ea"/>
              </a:rPr>
              <a:t>分　　</a:t>
            </a:r>
            <a:r>
              <a:rPr lang="en-US" altLang="ja-JP" sz="1500" dirty="0">
                <a:solidFill>
                  <a:srgbClr val="3A1D00"/>
                </a:solidFill>
                <a:latin typeface="+mn-ea"/>
              </a:rPr>
              <a:t>1,000</a:t>
            </a:r>
            <a:r>
              <a:rPr lang="ja-JP" altLang="en-US" sz="1500" dirty="0">
                <a:solidFill>
                  <a:srgbClr val="3A1D00"/>
                </a:solidFill>
                <a:latin typeface="+mn-ea"/>
              </a:rPr>
              <a:t>円</a:t>
            </a:r>
            <a:endParaRPr kumimoji="1" lang="en-US" altLang="ja-JP" sz="1500" dirty="0">
              <a:solidFill>
                <a:srgbClr val="3A1D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85885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97CA28B5-B911-4F4B-ABD2-951EE00815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0247793"/>
              </p:ext>
            </p:extLst>
          </p:nvPr>
        </p:nvGraphicFramePr>
        <p:xfrm>
          <a:off x="490422" y="548640"/>
          <a:ext cx="6866341" cy="12444129"/>
        </p:xfrm>
        <a:graphic>
          <a:graphicData uri="http://schemas.openxmlformats.org/drawingml/2006/table">
            <a:tbl>
              <a:tblPr/>
              <a:tblGrid>
                <a:gridCol w="153096">
                  <a:extLst>
                    <a:ext uri="{9D8B030D-6E8A-4147-A177-3AD203B41FA5}">
                      <a16:colId xmlns:a16="http://schemas.microsoft.com/office/drawing/2014/main" val="1831540231"/>
                    </a:ext>
                  </a:extLst>
                </a:gridCol>
                <a:gridCol w="6413524">
                  <a:extLst>
                    <a:ext uri="{9D8B030D-6E8A-4147-A177-3AD203B41FA5}">
                      <a16:colId xmlns:a16="http://schemas.microsoft.com/office/drawing/2014/main" val="4258498934"/>
                    </a:ext>
                  </a:extLst>
                </a:gridCol>
                <a:gridCol w="299721">
                  <a:extLst>
                    <a:ext uri="{9D8B030D-6E8A-4147-A177-3AD203B41FA5}">
                      <a16:colId xmlns:a16="http://schemas.microsoft.com/office/drawing/2014/main" val="3362804619"/>
                    </a:ext>
                  </a:extLst>
                </a:gridCol>
              </a:tblGrid>
              <a:tr h="9536305">
                <a:tc>
                  <a:txBody>
                    <a:bodyPr/>
                    <a:lstStyle/>
                    <a:p>
                      <a:pPr fontAlgn="t"/>
                      <a:endParaRPr lang="ja-JP" altLang="en-US" sz="600">
                        <a:effectLst/>
                        <a:latin typeface="Roboto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ja-JP" altLang="en-US" sz="3200" b="1" dirty="0">
                          <a:solidFill>
                            <a:srgbClr val="222222"/>
                          </a:solidFill>
                          <a:effectLst/>
                          <a:latin typeface="AR P楷書体M04" panose="03000600000000000000" pitchFamily="66" charset="-128"/>
                          <a:ea typeface="AR P楷書体M04" panose="03000600000000000000" pitchFamily="66" charset="-128"/>
                        </a:rPr>
                        <a:t>ライアー波動浴</a:t>
                      </a:r>
                      <a:endParaRPr lang="en-US" altLang="ja-JP" sz="3200" b="1" dirty="0">
                        <a:solidFill>
                          <a:srgbClr val="222222"/>
                        </a:solidFill>
                        <a:effectLst/>
                        <a:latin typeface="AR P楷書体M04" panose="03000600000000000000" pitchFamily="66" charset="-128"/>
                        <a:ea typeface="AR P楷書体M04" panose="03000600000000000000" pitchFamily="66" charset="-128"/>
                      </a:endParaRPr>
                    </a:p>
                    <a:p>
                      <a:pPr rtl="0" fontAlgn="t"/>
                      <a:r>
                        <a:rPr lang="ja-JP" altLang="en-US" sz="3200" b="1" dirty="0">
                          <a:solidFill>
                            <a:srgbClr val="222222"/>
                          </a:solidFill>
                          <a:effectLst/>
                          <a:latin typeface="AR P楷書体M04" panose="03000600000000000000" pitchFamily="66" charset="-128"/>
                          <a:ea typeface="AR P楷書体M04" panose="03000600000000000000" pitchFamily="66" charset="-128"/>
                        </a:rPr>
                        <a:t>　　　　リフィーラスで若々しく健康</a:t>
                      </a:r>
                      <a:r>
                        <a:rPr lang="ja-JP" altLang="en-US" sz="2800" b="1" dirty="0">
                          <a:solidFill>
                            <a:srgbClr val="222222"/>
                          </a:solidFill>
                          <a:effectLst/>
                          <a:latin typeface="AR P楷書体M04" panose="03000600000000000000" pitchFamily="66" charset="-128"/>
                          <a:ea typeface="AR P楷書体M04" panose="03000600000000000000" pitchFamily="66" charset="-128"/>
                        </a:rPr>
                        <a:t>に</a:t>
                      </a:r>
                    </a:p>
                    <a:p>
                      <a:pPr rtl="0" fontAlgn="t"/>
                      <a:br>
                        <a:rPr lang="ja-JP" altLang="en-US" sz="6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</a:br>
                      <a:endParaRPr lang="ja-JP" altLang="en-US" sz="600" dirty="0">
                        <a:solidFill>
                          <a:srgbClr val="222222"/>
                        </a:solidFill>
                        <a:effectLst/>
                        <a:latin typeface="Helvetica Neue"/>
                      </a:endParaRPr>
                    </a:p>
                    <a:p>
                      <a:pPr rtl="0" fontAlgn="t"/>
                      <a:r>
                        <a:rPr lang="ja-JP" altLang="en-US" sz="1400" b="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ドイツの波動弦楽器「ライアー」の波動でこころをゆるめて、細胞を活性化させるサプリ「リフィーラス」で免疫力を高めて、</a:t>
                      </a:r>
                      <a:endParaRPr lang="en-US" altLang="ja-JP" sz="1400" b="0" dirty="0">
                        <a:solidFill>
                          <a:srgbClr val="222222"/>
                        </a:solidFill>
                        <a:effectLst/>
                        <a:latin typeface="Helvetica Neue"/>
                      </a:endParaRPr>
                    </a:p>
                    <a:p>
                      <a:pPr rtl="0" fontAlgn="t"/>
                      <a:r>
                        <a:rPr lang="ja-JP" altLang="en-US" sz="1400" b="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本当のあなたを生きませんか？</a:t>
                      </a:r>
                    </a:p>
                    <a:p>
                      <a:pPr rtl="0" fontAlgn="t"/>
                      <a:br>
                        <a:rPr lang="ja-JP" altLang="en-US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</a:br>
                      <a:br>
                        <a:rPr lang="ja-JP" altLang="en-US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</a:br>
                      <a:endParaRPr lang="en-US" altLang="ja-JP" sz="1400" dirty="0">
                        <a:solidFill>
                          <a:srgbClr val="222222"/>
                        </a:solidFill>
                        <a:effectLst/>
                        <a:latin typeface="Helvetica Neue"/>
                      </a:endParaRPr>
                    </a:p>
                    <a:p>
                      <a:pPr rtl="0" fontAlgn="t"/>
                      <a:endParaRPr lang="en-US" altLang="ja-JP" sz="1400" dirty="0">
                        <a:solidFill>
                          <a:srgbClr val="222222"/>
                        </a:solidFill>
                        <a:effectLst/>
                        <a:latin typeface="Helvetica Neue"/>
                      </a:endParaRPr>
                    </a:p>
                    <a:p>
                      <a:pPr rtl="0" fontAlgn="t"/>
                      <a:endParaRPr lang="en-US" altLang="ja-JP" sz="1400" dirty="0">
                        <a:solidFill>
                          <a:srgbClr val="222222"/>
                        </a:solidFill>
                        <a:effectLst/>
                        <a:latin typeface="Helvetica Neue"/>
                      </a:endParaRPr>
                    </a:p>
                    <a:p>
                      <a:pPr rtl="0" fontAlgn="t"/>
                      <a:endParaRPr lang="ja-JP" altLang="en-US" sz="1400" dirty="0">
                        <a:solidFill>
                          <a:srgbClr val="222222"/>
                        </a:solidFill>
                        <a:effectLst/>
                        <a:latin typeface="Helvetica Neue"/>
                      </a:endParaRPr>
                    </a:p>
                    <a:p>
                      <a:pPr rtl="0" fontAlgn="t"/>
                      <a:r>
                        <a:rPr lang="ja-JP" altLang="en-US" sz="1400" b="1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＜ライアーとは＞</a:t>
                      </a:r>
                      <a:endParaRPr lang="ja-JP" altLang="en-US" sz="1400" dirty="0">
                        <a:solidFill>
                          <a:srgbClr val="222222"/>
                        </a:solidFill>
                        <a:effectLst/>
                        <a:latin typeface="Helvetica Neue"/>
                      </a:endParaRPr>
                    </a:p>
                    <a:p>
                      <a:pPr rtl="0" fontAlgn="t"/>
                      <a:r>
                        <a:rPr lang="ja-JP" altLang="en-US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　ドイツの教育者シュタイナー理論から生まれた弦楽器。</a:t>
                      </a:r>
                      <a:r>
                        <a:rPr lang="en-US" altLang="ja-JP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432hz</a:t>
                      </a:r>
                      <a:r>
                        <a:rPr lang="ja-JP" altLang="en-US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の癒やしの波動は、</a:t>
                      </a:r>
                    </a:p>
                    <a:p>
                      <a:pPr rtl="0" fontAlgn="t"/>
                      <a:r>
                        <a:rPr lang="ja-JP" altLang="en-US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　大地、宇宙、自己とのつながりを深めます。</a:t>
                      </a:r>
                    </a:p>
                    <a:p>
                      <a:pPr rtl="0" fontAlgn="t"/>
                      <a:r>
                        <a:rPr lang="ja-JP" altLang="en-US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　●ライアーセラピスト：舟倉ひさ子（食と音の和えリスト、栄養士、精進料理教室主宰）</a:t>
                      </a:r>
                    </a:p>
                    <a:p>
                      <a:pPr rtl="0" fontAlgn="t"/>
                      <a:r>
                        <a:rPr lang="ja-JP" altLang="en-US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　</a:t>
                      </a:r>
                    </a:p>
                    <a:p>
                      <a:pPr rtl="0" fontAlgn="t"/>
                      <a:r>
                        <a:rPr lang="ja-JP" altLang="en-US" sz="1400" b="1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＜リフィーラスとは＞</a:t>
                      </a:r>
                      <a:endParaRPr lang="ja-JP" altLang="en-US" sz="1400" dirty="0">
                        <a:solidFill>
                          <a:srgbClr val="222222"/>
                        </a:solidFill>
                        <a:effectLst/>
                        <a:latin typeface="Helvetica Neue"/>
                      </a:endParaRPr>
                    </a:p>
                    <a:p>
                      <a:pPr rtl="0" fontAlgn="t"/>
                      <a:r>
                        <a:rPr lang="ja-JP" altLang="en-US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　長寿遺伝子を活性化させ、細胞から若返るサプリメント。</a:t>
                      </a:r>
                    </a:p>
                    <a:p>
                      <a:pPr rtl="0" fontAlgn="t"/>
                      <a:r>
                        <a:rPr lang="ja-JP" altLang="en-US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　●講師：北川智恵子</a:t>
                      </a:r>
                    </a:p>
                    <a:p>
                      <a:pPr rtl="0" fontAlgn="t"/>
                      <a:r>
                        <a:rPr lang="ja-JP" altLang="en-US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　　　　（管理栄養士、健康運動指導士、</a:t>
                      </a:r>
                      <a:r>
                        <a:rPr lang="en-US" altLang="ja-JP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JAA</a:t>
                      </a:r>
                      <a:r>
                        <a:rPr lang="ja-JP" altLang="en-US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アロマコーディネーター・トップインストラクター）</a:t>
                      </a:r>
                    </a:p>
                    <a:p>
                      <a:pPr rtl="0" fontAlgn="t"/>
                      <a:br>
                        <a:rPr lang="ja-JP" altLang="en-US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</a:br>
                      <a:endParaRPr lang="ja-JP" altLang="en-US" sz="1400" dirty="0">
                        <a:solidFill>
                          <a:srgbClr val="222222"/>
                        </a:solidFill>
                        <a:effectLst/>
                        <a:latin typeface="Helvetica Neue"/>
                      </a:endParaRPr>
                    </a:p>
                    <a:p>
                      <a:pPr rtl="0" fontAlgn="t"/>
                      <a:r>
                        <a:rPr lang="ja-JP" altLang="en-US" sz="1400" b="1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タイムテーブル</a:t>
                      </a:r>
                      <a:endParaRPr lang="ja-JP" altLang="en-US" sz="1400" dirty="0">
                        <a:solidFill>
                          <a:srgbClr val="222222"/>
                        </a:solidFill>
                        <a:effectLst/>
                        <a:latin typeface="Helvetica Neue"/>
                      </a:endParaRPr>
                    </a:p>
                    <a:p>
                      <a:pPr rtl="0" fontAlgn="t"/>
                      <a:r>
                        <a:rPr lang="ja-JP" altLang="en-US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・ライアーの音に耳を澄ませよう　</a:t>
                      </a:r>
                      <a:r>
                        <a:rPr lang="en-US" altLang="ja-JP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20</a:t>
                      </a:r>
                      <a:r>
                        <a:rPr lang="ja-JP" altLang="en-US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分（舟倉）</a:t>
                      </a:r>
                    </a:p>
                    <a:p>
                      <a:pPr rtl="0" fontAlgn="t"/>
                      <a:r>
                        <a:rPr lang="ja-JP" altLang="en-US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・細胞の再生を促進するリフィーラスと栄養のお話　</a:t>
                      </a:r>
                      <a:r>
                        <a:rPr lang="en-US" altLang="ja-JP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10</a:t>
                      </a:r>
                      <a:r>
                        <a:rPr lang="ja-JP" altLang="en-US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分（北川）　</a:t>
                      </a:r>
                    </a:p>
                    <a:p>
                      <a:pPr rtl="0" fontAlgn="t"/>
                      <a:r>
                        <a:rPr lang="ja-JP" altLang="en-US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・質疑応答　</a:t>
                      </a:r>
                      <a:r>
                        <a:rPr lang="en-US" altLang="ja-JP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10</a:t>
                      </a:r>
                      <a:r>
                        <a:rPr lang="ja-JP" altLang="en-US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分（北川）　</a:t>
                      </a:r>
                    </a:p>
                    <a:p>
                      <a:pPr rtl="0" fontAlgn="t"/>
                      <a:r>
                        <a:rPr lang="ja-JP" altLang="en-US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・ライアーの波動を楽な姿勢で感じよう　</a:t>
                      </a:r>
                      <a:r>
                        <a:rPr lang="en-US" altLang="ja-JP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15</a:t>
                      </a:r>
                      <a:r>
                        <a:rPr lang="ja-JP" altLang="en-US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分（舟倉）</a:t>
                      </a:r>
                    </a:p>
                    <a:p>
                      <a:pPr rtl="0" fontAlgn="t"/>
                      <a:endParaRPr lang="ja-JP" altLang="en-US" sz="1400" dirty="0">
                        <a:solidFill>
                          <a:srgbClr val="222222"/>
                        </a:solidFill>
                        <a:effectLst/>
                        <a:latin typeface="Helvetica Neue"/>
                      </a:endParaRPr>
                    </a:p>
                    <a:p>
                      <a:pPr rtl="0" fontAlgn="t"/>
                      <a:r>
                        <a:rPr lang="ja-JP" altLang="en-US" sz="1400" b="1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日時：</a:t>
                      </a:r>
                      <a:r>
                        <a:rPr lang="en-US" altLang="ja-JP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2020</a:t>
                      </a:r>
                      <a:r>
                        <a:rPr lang="ja-JP" altLang="en-US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年</a:t>
                      </a:r>
                      <a:r>
                        <a:rPr lang="en-US" altLang="ja-JP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10</a:t>
                      </a:r>
                      <a:r>
                        <a:rPr lang="ja-JP" altLang="en-US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月</a:t>
                      </a:r>
                      <a:r>
                        <a:rPr lang="en-US" altLang="ja-JP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4</a:t>
                      </a:r>
                      <a:r>
                        <a:rPr lang="ja-JP" altLang="en-US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日（日）</a:t>
                      </a:r>
                    </a:p>
                    <a:p>
                      <a:pPr rtl="0" fontAlgn="t"/>
                      <a:r>
                        <a:rPr lang="ja-JP" altLang="en-US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午前の部：開場：  </a:t>
                      </a:r>
                      <a:r>
                        <a:rPr lang="en-US" altLang="ja-JP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9:45  </a:t>
                      </a:r>
                      <a:r>
                        <a:rPr lang="ja-JP" altLang="en-US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開演：</a:t>
                      </a:r>
                      <a:r>
                        <a:rPr lang="en-US" altLang="ja-JP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10:00〜12:00</a:t>
                      </a:r>
                      <a:r>
                        <a:rPr lang="ja-JP" altLang="en-US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　</a:t>
                      </a:r>
                    </a:p>
                    <a:p>
                      <a:pPr rtl="0" fontAlgn="t"/>
                      <a:r>
                        <a:rPr lang="ja-JP" altLang="en-US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午後の部：開場：</a:t>
                      </a:r>
                      <a:r>
                        <a:rPr lang="en-US" altLang="ja-JP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12:45  </a:t>
                      </a:r>
                      <a:r>
                        <a:rPr lang="ja-JP" altLang="en-US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開演：</a:t>
                      </a:r>
                      <a:r>
                        <a:rPr lang="en-US" altLang="ja-JP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13:00〜15:00</a:t>
                      </a:r>
                      <a:r>
                        <a:rPr lang="ja-JP" altLang="en-US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　　　　　</a:t>
                      </a:r>
                    </a:p>
                    <a:p>
                      <a:pPr rtl="0" fontAlgn="t"/>
                      <a:r>
                        <a:rPr lang="ja-JP" altLang="en-US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場　　所：光うさぎカフェ　東京都墨田区立花</a:t>
                      </a:r>
                      <a:r>
                        <a:rPr lang="en-US" altLang="ja-JP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3-2-1</a:t>
                      </a:r>
                      <a:r>
                        <a:rPr lang="ja-JP" altLang="en-US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　都営亀戸線 東あずま駅 徒歩</a:t>
                      </a:r>
                      <a:r>
                        <a:rPr lang="en-US" altLang="ja-JP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5</a:t>
                      </a:r>
                      <a:r>
                        <a:rPr lang="ja-JP" altLang="en-US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分</a:t>
                      </a:r>
                    </a:p>
                    <a:p>
                      <a:pPr rtl="0" fontAlgn="t"/>
                      <a:r>
                        <a:rPr lang="ja-JP" altLang="en-US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入 場 料 ：予約 </a:t>
                      </a:r>
                      <a:r>
                        <a:rPr lang="en-US" altLang="ja-JP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5,000</a:t>
                      </a:r>
                      <a:r>
                        <a:rPr lang="ja-JP" altLang="en-US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円　</a:t>
                      </a:r>
                      <a:r>
                        <a:rPr lang="en-US" altLang="ja-JP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/</a:t>
                      </a:r>
                      <a:r>
                        <a:rPr lang="ja-JP" altLang="en-US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　当日 </a:t>
                      </a:r>
                      <a:r>
                        <a:rPr lang="en-US" altLang="ja-JP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5,500</a:t>
                      </a:r>
                      <a:r>
                        <a:rPr lang="ja-JP" altLang="en-US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円</a:t>
                      </a:r>
                    </a:p>
                    <a:p>
                      <a:pPr rtl="0" fontAlgn="t"/>
                      <a:r>
                        <a:rPr lang="ja-JP" altLang="en-US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喫茶代（お茶とお菓子）：予約</a:t>
                      </a:r>
                      <a:r>
                        <a:rPr lang="en-US" altLang="ja-JP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1,000</a:t>
                      </a:r>
                      <a:r>
                        <a:rPr lang="ja-JP" altLang="en-US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円　</a:t>
                      </a:r>
                      <a:r>
                        <a:rPr lang="en-US" altLang="ja-JP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/</a:t>
                      </a:r>
                      <a:r>
                        <a:rPr lang="ja-JP" altLang="en-US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　当日 </a:t>
                      </a:r>
                      <a:r>
                        <a:rPr lang="en-US" altLang="ja-JP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1,500</a:t>
                      </a:r>
                      <a:r>
                        <a:rPr lang="ja-JP" altLang="en-US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円</a:t>
                      </a:r>
                    </a:p>
                    <a:p>
                      <a:pPr rtl="0" fontAlgn="t"/>
                      <a:br>
                        <a:rPr lang="ja-JP" altLang="en-US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</a:br>
                      <a:r>
                        <a:rPr lang="ja-JP" altLang="en-US" sz="1400" b="1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＜ライアー個人セッション＞</a:t>
                      </a:r>
                      <a:endParaRPr lang="ja-JP" altLang="en-US" sz="1400" dirty="0">
                        <a:solidFill>
                          <a:srgbClr val="222222"/>
                        </a:solidFill>
                        <a:effectLst/>
                        <a:latin typeface="Helvetica Neue"/>
                      </a:endParaRPr>
                    </a:p>
                    <a:p>
                      <a:pPr rtl="0" fontAlgn="t"/>
                      <a:r>
                        <a:rPr lang="ja-JP" altLang="en-US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　あなたの可能性を広げる波動セラピーです。</a:t>
                      </a:r>
                    </a:p>
                    <a:p>
                      <a:pPr rtl="0" fontAlgn="t"/>
                      <a:r>
                        <a:rPr lang="ja-JP" altLang="en-US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　からだにライアーをのせて演奏しながら、</a:t>
                      </a:r>
                    </a:p>
                    <a:p>
                      <a:pPr rtl="0" fontAlgn="t"/>
                      <a:r>
                        <a:rPr lang="ja-JP" altLang="en-US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　あなたのからだからのメッセージをお伝えします。</a:t>
                      </a:r>
                    </a:p>
                    <a:p>
                      <a:pPr rtl="0" fontAlgn="t"/>
                      <a:r>
                        <a:rPr lang="ja-JP" altLang="en-US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　</a:t>
                      </a:r>
                      <a:r>
                        <a:rPr lang="en-US" altLang="ja-JP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20</a:t>
                      </a:r>
                      <a:r>
                        <a:rPr lang="ja-JP" altLang="en-US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分 </a:t>
                      </a:r>
                      <a:r>
                        <a:rPr lang="en-US" altLang="ja-JP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2,000</a:t>
                      </a:r>
                      <a:r>
                        <a:rPr lang="ja-JP" altLang="en-US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円（</a:t>
                      </a:r>
                      <a:r>
                        <a:rPr lang="en-US" altLang="ja-JP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15:00〜</a:t>
                      </a:r>
                      <a:r>
                        <a:rPr lang="ja-JP" altLang="en-US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予約制）</a:t>
                      </a:r>
                    </a:p>
                    <a:p>
                      <a:pPr rtl="0" fontAlgn="t"/>
                      <a:r>
                        <a:rPr lang="ja-JP" altLang="en-US" sz="1400" b="1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＜ハンドトリートメント＞</a:t>
                      </a:r>
                      <a:endParaRPr lang="ja-JP" altLang="en-US" sz="1400" dirty="0">
                        <a:solidFill>
                          <a:srgbClr val="222222"/>
                        </a:solidFill>
                        <a:effectLst/>
                        <a:latin typeface="Helvetica Neue"/>
                      </a:endParaRPr>
                    </a:p>
                    <a:p>
                      <a:pPr rtl="0" fontAlgn="t"/>
                      <a:r>
                        <a:rPr lang="ja-JP" altLang="en-US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　アロマセラピストによる至福のハンドトリートメント。</a:t>
                      </a:r>
                    </a:p>
                    <a:p>
                      <a:pPr rtl="0" fontAlgn="t"/>
                      <a:r>
                        <a:rPr lang="ja-JP" altLang="en-US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　上質な精油の香りもお楽しみください。</a:t>
                      </a:r>
                    </a:p>
                    <a:p>
                      <a:pPr rtl="0" fontAlgn="t"/>
                      <a:r>
                        <a:rPr lang="ja-JP" altLang="en-US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　</a:t>
                      </a:r>
                      <a:r>
                        <a:rPr lang="en-US" altLang="ja-JP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10</a:t>
                      </a:r>
                      <a:r>
                        <a:rPr lang="ja-JP" altLang="en-US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分 </a:t>
                      </a:r>
                      <a:r>
                        <a:rPr lang="en-US" altLang="ja-JP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1,000</a:t>
                      </a:r>
                      <a:r>
                        <a:rPr lang="ja-JP" altLang="en-US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円（随時）</a:t>
                      </a:r>
                    </a:p>
                    <a:p>
                      <a:pPr rtl="0" fontAlgn="t"/>
                      <a:br>
                        <a:rPr lang="ja-JP" altLang="en-US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</a:br>
                      <a:endParaRPr lang="ja-JP" altLang="en-US" sz="1400" dirty="0">
                        <a:solidFill>
                          <a:srgbClr val="222222"/>
                        </a:solidFill>
                        <a:effectLst/>
                        <a:latin typeface="Helvetica Neue"/>
                      </a:endParaRPr>
                    </a:p>
                    <a:p>
                      <a:pPr rtl="0" fontAlgn="t"/>
                      <a:r>
                        <a:rPr lang="ja-JP" altLang="en-US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＊会場での検温で</a:t>
                      </a:r>
                      <a:r>
                        <a:rPr lang="en-US" altLang="ja-JP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37</a:t>
                      </a:r>
                      <a:r>
                        <a:rPr lang="ja-JP" altLang="en-US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度以上ある方は、さんかをご遠慮いただきます。</a:t>
                      </a:r>
                    </a:p>
                    <a:p>
                      <a:pPr rtl="0" fontAlgn="t"/>
                      <a:r>
                        <a:rPr lang="ja-JP" altLang="en-US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＊会場では、マスクのす着をお願いいたします。</a:t>
                      </a:r>
                    </a:p>
                    <a:p>
                      <a:pPr rtl="0" fontAlgn="t"/>
                      <a:br>
                        <a:rPr lang="ja-JP" altLang="en-US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</a:br>
                      <a:endParaRPr lang="ja-JP" altLang="en-US" sz="1400" dirty="0">
                        <a:solidFill>
                          <a:srgbClr val="222222"/>
                        </a:solidFill>
                        <a:effectLst/>
                        <a:latin typeface="Helvetica Neue"/>
                      </a:endParaRPr>
                    </a:p>
                    <a:p>
                      <a:pPr rtl="0" fontAlgn="t"/>
                      <a:br>
                        <a:rPr lang="ja-JP" altLang="en-US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</a:br>
                      <a:endParaRPr lang="ja-JP" altLang="en-US" sz="1400" dirty="0">
                        <a:solidFill>
                          <a:srgbClr val="222222"/>
                        </a:solidFill>
                        <a:effectLst/>
                        <a:latin typeface="Helvetica Neue"/>
                      </a:endParaRPr>
                    </a:p>
                    <a:p>
                      <a:pPr rtl="0" fontAlgn="t"/>
                      <a:r>
                        <a:rPr lang="ja-JP" altLang="en-US" sz="1400" dirty="0">
                          <a:solidFill>
                            <a:srgbClr val="222222"/>
                          </a:solidFill>
                          <a:effectLst/>
                          <a:latin typeface="Hiragino Sans"/>
                        </a:rPr>
                        <a:t>主催：栄養ケアクラウドナイン　東京都足立区本木</a:t>
                      </a:r>
                      <a:r>
                        <a:rPr lang="en-US" altLang="ja-JP" sz="1400" dirty="0">
                          <a:solidFill>
                            <a:srgbClr val="222222"/>
                          </a:solidFill>
                          <a:effectLst/>
                          <a:latin typeface="Helvetica Neue"/>
                        </a:rPr>
                        <a:t>2-29-2</a:t>
                      </a:r>
                      <a:r>
                        <a:rPr lang="ja-JP" altLang="en-US" sz="1400" dirty="0">
                          <a:solidFill>
                            <a:srgbClr val="222222"/>
                          </a:solidFill>
                          <a:effectLst/>
                          <a:latin typeface="Hiragino Sans"/>
                        </a:rPr>
                        <a:t>　北川智恵子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600"/>
                    </a:p>
                  </a:txBody>
                  <a:tcPr marL="38309" marR="38309" marT="19155" marB="19155">
                    <a:lnL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63566033"/>
                  </a:ext>
                </a:extLst>
              </a:tr>
              <a:tr h="191169">
                <a:tc>
                  <a:txBody>
                    <a:bodyPr/>
                    <a:lstStyle/>
                    <a:p>
                      <a:pPr fontAlgn="t"/>
                      <a:endParaRPr lang="ja-JP" altLang="en-US" sz="600">
                        <a:effectLst/>
                        <a:latin typeface="Roboto"/>
                      </a:endParaRPr>
                    </a:p>
                  </a:txBody>
                  <a:tcPr marL="63848" marR="63848" marT="19155" marB="1915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600" b="0" u="none" strike="noStrike" dirty="0">
                          <a:solidFill>
                            <a:srgbClr val="5F6368"/>
                          </a:solidFill>
                          <a:effectLst/>
                          <a:latin typeface="Google Sans"/>
                        </a:rPr>
                        <a:t>返信転送</a:t>
                      </a:r>
                      <a:endParaRPr lang="ja-JP" altLang="en-US" sz="600" dirty="0">
                        <a:solidFill>
                          <a:srgbClr val="222222"/>
                        </a:solidFill>
                        <a:effectLst/>
                        <a:latin typeface="Roboto"/>
                      </a:endParaRPr>
                    </a:p>
                  </a:txBody>
                  <a:tcPr marL="38309" marR="38309" marT="19155" marB="191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ja-JP" altLang="en-US" sz="600" dirty="0">
                        <a:effectLst/>
                        <a:latin typeface="Roboto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9883300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E299B9FD-D352-47B6-AE10-1D883E252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425" y="2523223"/>
            <a:ext cx="1111629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ja-JP" altLang="ja-JP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ja-JP" altLang="ja-JP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B73A9D0-AEA6-491D-950E-0CD46ED504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40" t="20665"/>
          <a:stretch/>
        </p:blipFill>
        <p:spPr>
          <a:xfrm>
            <a:off x="3748550" y="1702191"/>
            <a:ext cx="3194089" cy="2069165"/>
          </a:xfrm>
          <a:prstGeom prst="rect">
            <a:avLst/>
          </a:prstGeom>
          <a:ln>
            <a:noFill/>
          </a:ln>
          <a:effectLst>
            <a:softEdge rad="266700"/>
          </a:effectLst>
        </p:spPr>
      </p:pic>
    </p:spTree>
    <p:extLst>
      <p:ext uri="{BB962C8B-B14F-4D97-AF65-F5344CB8AC3E}">
        <p14:creationId xmlns:p14="http://schemas.microsoft.com/office/powerpoint/2010/main" val="23528679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3554_chirashi_bounenkai.potx" id="{516B45CA-9356-4FB2-8022-8B80380EAC8E}" vid="{7A03B05D-7FE9-4593-BD2B-E5710B1626B7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{D8064CF8-7B91-41BF-B734-8A0A8EA4AE61}tf96678299</Template>
  <TotalTime>297</TotalTime>
  <Words>2073</Words>
  <Application>Microsoft Office PowerPoint</Application>
  <PresentationFormat>ユーザー設定</PresentationFormat>
  <Paragraphs>237</Paragraphs>
  <Slides>7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</vt:i4>
      </vt:variant>
    </vt:vector>
  </HeadingPairs>
  <TitlesOfParts>
    <vt:vector size="22" baseType="lpstr">
      <vt:lpstr>AR P楷書体M04</vt:lpstr>
      <vt:lpstr>AR楷書体M04</vt:lpstr>
      <vt:lpstr>Google Sans</vt:lpstr>
      <vt:lpstr>Helvetica Neue</vt:lpstr>
      <vt:lpstr>Hiragino Sans</vt:lpstr>
      <vt:lpstr>ＭＳ Ｐゴシック</vt:lpstr>
      <vt:lpstr>Roboto</vt:lpstr>
      <vt:lpstr>メイリオ</vt:lpstr>
      <vt:lpstr>小塚ゴシック Pr6N B</vt:lpstr>
      <vt:lpstr>小塚明朝 Pr6N B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尚子 高橋</dc:creator>
  <cp:lastModifiedBy>尚子 高橋</cp:lastModifiedBy>
  <cp:revision>21</cp:revision>
  <cp:lastPrinted>2020-09-26T05:01:49Z</cp:lastPrinted>
  <dcterms:created xsi:type="dcterms:W3CDTF">2020-09-09T06:56:43Z</dcterms:created>
  <dcterms:modified xsi:type="dcterms:W3CDTF">2020-09-26T05:23:30Z</dcterms:modified>
</cp:coreProperties>
</file>